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60" r:id="rId4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13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239967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215148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948943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585485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036569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291606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191856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196859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937558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238843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252756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520615-D476-4AF8-9846-10FC56F59689}" type="datetimeFigureOut">
              <a:rPr lang="fr-FR" smtClean="0"/>
              <a:pPr/>
              <a:t>21/04/2017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23AFFA-B046-4569-983A-DEFD3D804E5B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568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texte 4"/>
          <p:cNvSpPr txBox="1">
            <a:spLocks/>
          </p:cNvSpPr>
          <p:nvPr/>
        </p:nvSpPr>
        <p:spPr>
          <a:xfrm>
            <a:off x="179512" y="113690"/>
            <a:ext cx="5148064" cy="579437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altLang="fr-FR" sz="2500" b="1" dirty="0" smtClean="0"/>
              <a:t>Les sous-processus</a:t>
            </a:r>
            <a:endParaRPr lang="fr-FR" altLang="fr-FR" sz="2500" b="1" dirty="0"/>
          </a:p>
        </p:txBody>
      </p:sp>
      <p:sp>
        <p:nvSpPr>
          <p:cNvPr id="4" name="Rectangle à coins arrondis 3"/>
          <p:cNvSpPr/>
          <p:nvPr/>
        </p:nvSpPr>
        <p:spPr>
          <a:xfrm>
            <a:off x="1692275" y="961870"/>
            <a:ext cx="6408738" cy="1016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5" name="Pentagone 4"/>
          <p:cNvSpPr/>
          <p:nvPr/>
        </p:nvSpPr>
        <p:spPr bwMode="auto">
          <a:xfrm>
            <a:off x="425450" y="961870"/>
            <a:ext cx="833438" cy="995363"/>
          </a:xfrm>
          <a:prstGeom prst="homePlate">
            <a:avLst>
              <a:gd name="adj" fmla="val 25174"/>
            </a:avLst>
          </a:prstGeom>
          <a:solidFill>
            <a:schemeClr val="accent3">
              <a:lumMod val="40000"/>
              <a:lumOff val="60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>
            <a:normAutofit/>
          </a:bodyPr>
          <a:lstStyle/>
          <a:p>
            <a:pPr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900" dirty="0">
                <a:solidFill>
                  <a:srgbClr val="002060"/>
                </a:solidFill>
              </a:rPr>
              <a:t>Analyser le besoin</a:t>
            </a:r>
          </a:p>
        </p:txBody>
      </p:sp>
      <p:sp>
        <p:nvSpPr>
          <p:cNvPr id="6" name="Ellipse 5"/>
          <p:cNvSpPr/>
          <p:nvPr/>
        </p:nvSpPr>
        <p:spPr bwMode="auto">
          <a:xfrm>
            <a:off x="356972" y="947806"/>
            <a:ext cx="244892" cy="217412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400" b="1" dirty="0">
                <a:solidFill>
                  <a:srgbClr val="002060"/>
                </a:solidFill>
              </a:rPr>
              <a:t>1</a:t>
            </a:r>
          </a:p>
        </p:txBody>
      </p:sp>
      <p:sp>
        <p:nvSpPr>
          <p:cNvPr id="7" name="ZoneTexte 8"/>
          <p:cNvSpPr txBox="1">
            <a:spLocks noChangeArrowheads="1"/>
          </p:cNvSpPr>
          <p:nvPr/>
        </p:nvSpPr>
        <p:spPr bwMode="auto">
          <a:xfrm>
            <a:off x="1692275" y="961870"/>
            <a:ext cx="6335713" cy="1016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71450" indent="-17145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buFont typeface="Arial" charset="0"/>
              <a:buChar char="•"/>
            </a:pPr>
            <a:r>
              <a:rPr lang="fr-FR" altLang="fr-FR" sz="1200"/>
              <a:t>Exprimer un besoin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Réaliser un état des lieux de l’existant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Comprendre et recenser le besoin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Collecter le volume des engagements des établissements parties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Définir les fonctionnalités et rédiger le cahier des charges fonctionnel</a:t>
            </a:r>
          </a:p>
        </p:txBody>
      </p:sp>
      <p:sp>
        <p:nvSpPr>
          <p:cNvPr id="8" name="Chevron 7"/>
          <p:cNvSpPr/>
          <p:nvPr/>
        </p:nvSpPr>
        <p:spPr bwMode="auto">
          <a:xfrm>
            <a:off x="420688" y="2114395"/>
            <a:ext cx="909637" cy="993775"/>
          </a:xfrm>
          <a:prstGeom prst="chevron">
            <a:avLst>
              <a:gd name="adj" fmla="val 23758"/>
            </a:avLst>
          </a:prstGeom>
          <a:solidFill>
            <a:schemeClr val="accent3">
              <a:lumMod val="40000"/>
              <a:lumOff val="60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endParaRPr lang="fr-FR" sz="900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" name="ZoneTexte 35"/>
          <p:cNvSpPr txBox="1">
            <a:spLocks noChangeArrowheads="1"/>
          </p:cNvSpPr>
          <p:nvPr/>
        </p:nvSpPr>
        <p:spPr bwMode="auto">
          <a:xfrm>
            <a:off x="496888" y="2330295"/>
            <a:ext cx="839787" cy="50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>
            <a:lvl1pPr defTabSz="97790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defTabSz="97790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defTabSz="9779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defTabSz="9779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defTabSz="9779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/>
            <a:r>
              <a:rPr lang="fr-FR" altLang="fr-FR" sz="900">
                <a:solidFill>
                  <a:srgbClr val="002060"/>
                </a:solidFill>
              </a:rPr>
              <a:t>Analyser l’offre fournisseur</a:t>
            </a:r>
          </a:p>
        </p:txBody>
      </p:sp>
      <p:sp>
        <p:nvSpPr>
          <p:cNvPr id="10" name="Ellipse 9"/>
          <p:cNvSpPr/>
          <p:nvPr/>
        </p:nvSpPr>
        <p:spPr bwMode="auto">
          <a:xfrm>
            <a:off x="395536" y="2099934"/>
            <a:ext cx="244892" cy="217412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400" b="1" dirty="0">
                <a:solidFill>
                  <a:srgbClr val="002060"/>
                </a:solidFill>
              </a:rPr>
              <a:t>2</a:t>
            </a:r>
          </a:p>
        </p:txBody>
      </p:sp>
      <p:sp>
        <p:nvSpPr>
          <p:cNvPr id="11" name="Rectangle à coins arrondis 10"/>
          <p:cNvSpPr/>
          <p:nvPr/>
        </p:nvSpPr>
        <p:spPr>
          <a:xfrm>
            <a:off x="1692275" y="2100108"/>
            <a:ext cx="6408738" cy="1016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12" name="ZoneTexte 11"/>
          <p:cNvSpPr txBox="1"/>
          <p:nvPr/>
        </p:nvSpPr>
        <p:spPr>
          <a:xfrm>
            <a:off x="1692275" y="2100108"/>
            <a:ext cx="6335713" cy="8318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Analyser le marché fournisseur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Rencontrer et questionner les fournisseurs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Analyser les offres des opérateurs nationaux / régionaux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fr-FR" sz="1200" dirty="0">
              <a:latin typeface="+mn-lt"/>
              <a:cs typeface="+mn-cs"/>
            </a:endParaRPr>
          </a:p>
        </p:txBody>
      </p:sp>
      <p:sp>
        <p:nvSpPr>
          <p:cNvPr id="13" name="Chevron 12"/>
          <p:cNvSpPr/>
          <p:nvPr/>
        </p:nvSpPr>
        <p:spPr bwMode="auto">
          <a:xfrm>
            <a:off x="425450" y="3266920"/>
            <a:ext cx="1050925" cy="995363"/>
          </a:xfrm>
          <a:prstGeom prst="chevron">
            <a:avLst>
              <a:gd name="adj" fmla="val 21253"/>
            </a:avLst>
          </a:prstGeom>
          <a:solidFill>
            <a:schemeClr val="accent3">
              <a:lumMod val="40000"/>
              <a:lumOff val="60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endParaRPr lang="fr-FR" sz="900" dirty="0">
              <a:solidFill>
                <a:srgbClr val="002060"/>
              </a:solidFill>
            </a:endParaRPr>
          </a:p>
        </p:txBody>
      </p:sp>
      <p:sp>
        <p:nvSpPr>
          <p:cNvPr id="14" name="ZoneTexte 36"/>
          <p:cNvSpPr txBox="1">
            <a:spLocks noChangeArrowheads="1"/>
          </p:cNvSpPr>
          <p:nvPr/>
        </p:nvSpPr>
        <p:spPr bwMode="auto">
          <a:xfrm>
            <a:off x="473075" y="3451070"/>
            <a:ext cx="839788" cy="50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>
            <a:lvl1pPr defTabSz="97790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defTabSz="97790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defTabSz="9779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defTabSz="9779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defTabSz="9779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/>
            <a:r>
              <a:rPr lang="fr-FR" altLang="fr-FR" sz="900">
                <a:solidFill>
                  <a:srgbClr val="002060"/>
                </a:solidFill>
              </a:rPr>
              <a:t>Définir la stratégie achats</a:t>
            </a:r>
          </a:p>
        </p:txBody>
      </p:sp>
      <p:sp>
        <p:nvSpPr>
          <p:cNvPr id="15" name="Ellipse 14"/>
          <p:cNvSpPr/>
          <p:nvPr/>
        </p:nvSpPr>
        <p:spPr bwMode="auto">
          <a:xfrm>
            <a:off x="389240" y="3266128"/>
            <a:ext cx="244892" cy="217412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400" b="1" dirty="0">
                <a:solidFill>
                  <a:srgbClr val="002060"/>
                </a:solidFill>
              </a:rPr>
              <a:t>3</a:t>
            </a:r>
          </a:p>
        </p:txBody>
      </p:sp>
      <p:sp>
        <p:nvSpPr>
          <p:cNvPr id="16" name="Rectangle à coins arrondis 15"/>
          <p:cNvSpPr/>
          <p:nvPr/>
        </p:nvSpPr>
        <p:spPr>
          <a:xfrm>
            <a:off x="1692275" y="3246283"/>
            <a:ext cx="6408738" cy="1016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17" name="ZoneTexte 16"/>
          <p:cNvSpPr txBox="1"/>
          <p:nvPr/>
        </p:nvSpPr>
        <p:spPr>
          <a:xfrm>
            <a:off x="1691680" y="3245899"/>
            <a:ext cx="6336704" cy="1015663"/>
          </a:xfrm>
          <a:prstGeom prst="rect">
            <a:avLst/>
          </a:prstGeom>
          <a:noFill/>
        </p:spPr>
        <p:txBody>
          <a:bodyPr numCol="2">
            <a:spAutoFit/>
          </a:bodyPr>
          <a:lstStyle/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Choisir les leviers d’achats et d’approvisionnement à mettre en œuvre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Fixer un objectif de coût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Recourir à un groupement ou à une centrale d’achats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Définir la forme du marché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Choisir le type de procédure 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Définir les modalités de test</a:t>
            </a:r>
          </a:p>
        </p:txBody>
      </p:sp>
      <p:sp>
        <p:nvSpPr>
          <p:cNvPr id="18" name="Chevron 17"/>
          <p:cNvSpPr/>
          <p:nvPr/>
        </p:nvSpPr>
        <p:spPr bwMode="auto">
          <a:xfrm>
            <a:off x="350838" y="4419445"/>
            <a:ext cx="1146175" cy="993775"/>
          </a:xfrm>
          <a:prstGeom prst="chevron">
            <a:avLst>
              <a:gd name="adj" fmla="val 19415"/>
            </a:avLst>
          </a:prstGeom>
          <a:solidFill>
            <a:schemeClr val="accent3">
              <a:lumMod val="40000"/>
              <a:lumOff val="60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900" dirty="0">
                <a:solidFill>
                  <a:srgbClr val="002060"/>
                </a:solidFill>
              </a:rPr>
              <a:t>Rédiger le DCE et publication</a:t>
            </a:r>
          </a:p>
        </p:txBody>
      </p:sp>
      <p:sp>
        <p:nvSpPr>
          <p:cNvPr id="19" name="Ellipse 18"/>
          <p:cNvSpPr/>
          <p:nvPr/>
        </p:nvSpPr>
        <p:spPr bwMode="auto">
          <a:xfrm>
            <a:off x="323528" y="4404190"/>
            <a:ext cx="244892" cy="217412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400" b="1" dirty="0">
                <a:solidFill>
                  <a:srgbClr val="002060"/>
                </a:solidFill>
              </a:rPr>
              <a:t>4</a:t>
            </a:r>
          </a:p>
        </p:txBody>
      </p:sp>
      <p:sp>
        <p:nvSpPr>
          <p:cNvPr id="20" name="Rectangle à coins arrondis 19"/>
          <p:cNvSpPr/>
          <p:nvPr/>
        </p:nvSpPr>
        <p:spPr>
          <a:xfrm>
            <a:off x="1692275" y="4398808"/>
            <a:ext cx="6408738" cy="1014412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21" name="ZoneTexte 22"/>
          <p:cNvSpPr txBox="1">
            <a:spLocks noChangeArrowheads="1"/>
          </p:cNvSpPr>
          <p:nvPr/>
        </p:nvSpPr>
        <p:spPr bwMode="auto">
          <a:xfrm>
            <a:off x="1692275" y="4398808"/>
            <a:ext cx="6335713" cy="10144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71450" indent="-17145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buFont typeface="Arial" charset="0"/>
              <a:buChar char="•"/>
            </a:pPr>
            <a:r>
              <a:rPr lang="fr-FR" altLang="fr-FR" sz="1200"/>
              <a:t>Rédiger les documents techniques 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Rédiger les documents administratifs 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Choisir les supports de publicité 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Répondre aux questions </a:t>
            </a:r>
          </a:p>
          <a:p>
            <a:pPr>
              <a:buFont typeface="Arial" charset="0"/>
              <a:buChar char="•"/>
            </a:pPr>
            <a:endParaRPr lang="fr-FR" altLang="fr-FR" sz="1200"/>
          </a:p>
        </p:txBody>
      </p:sp>
      <p:cxnSp>
        <p:nvCxnSpPr>
          <p:cNvPr id="22" name="Connecteur droit 21"/>
          <p:cNvCxnSpPr/>
          <p:nvPr/>
        </p:nvCxnSpPr>
        <p:spPr>
          <a:xfrm>
            <a:off x="4787900" y="3324070"/>
            <a:ext cx="0" cy="8810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à coins arrondis 22"/>
          <p:cNvSpPr/>
          <p:nvPr/>
        </p:nvSpPr>
        <p:spPr>
          <a:xfrm>
            <a:off x="1722255" y="5541688"/>
            <a:ext cx="6408738" cy="1016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24" name="ZoneTexte 23"/>
          <p:cNvSpPr txBox="1"/>
          <p:nvPr/>
        </p:nvSpPr>
        <p:spPr>
          <a:xfrm>
            <a:off x="1740066" y="5492298"/>
            <a:ext cx="6480720" cy="1107996"/>
          </a:xfrm>
          <a:prstGeom prst="rect">
            <a:avLst/>
          </a:prstGeom>
          <a:noFill/>
        </p:spPr>
        <p:txBody>
          <a:bodyPr numCol="2">
            <a:spAutoFit/>
          </a:bodyPr>
          <a:lstStyle/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Réceptionner les offres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Effectuer les tests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Analyser techniquement les offres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Analyser financièrement les offres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Sélectionner les attributaires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Négocier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Notifier et publier les résultats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Constituer les dossiers, enregistrer les marchés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Paramétrer les marchés dans les outils informatiques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100" dirty="0">
                <a:latin typeface="+mn-lt"/>
                <a:cs typeface="+mn-cs"/>
              </a:rPr>
              <a:t>Mettre à jour le référentiel de produits/services</a:t>
            </a:r>
          </a:p>
        </p:txBody>
      </p:sp>
      <p:sp>
        <p:nvSpPr>
          <p:cNvPr id="25" name="Chevron 24"/>
          <p:cNvSpPr/>
          <p:nvPr/>
        </p:nvSpPr>
        <p:spPr bwMode="auto">
          <a:xfrm>
            <a:off x="371293" y="5549625"/>
            <a:ext cx="1287462" cy="993775"/>
          </a:xfrm>
          <a:prstGeom prst="chevron">
            <a:avLst>
              <a:gd name="adj" fmla="val 19415"/>
            </a:avLst>
          </a:prstGeom>
          <a:solidFill>
            <a:schemeClr val="accent3">
              <a:lumMod val="40000"/>
              <a:lumOff val="60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900" dirty="0">
                <a:solidFill>
                  <a:srgbClr val="002060"/>
                </a:solidFill>
              </a:rPr>
              <a:t>Sélectionner les offres, attribuer et ouvrir les marchés</a:t>
            </a:r>
          </a:p>
        </p:txBody>
      </p:sp>
      <p:sp>
        <p:nvSpPr>
          <p:cNvPr id="26" name="Ellipse 25"/>
          <p:cNvSpPr/>
          <p:nvPr/>
        </p:nvSpPr>
        <p:spPr bwMode="auto">
          <a:xfrm>
            <a:off x="353508" y="5527053"/>
            <a:ext cx="244892" cy="217412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400" b="1" dirty="0">
                <a:solidFill>
                  <a:srgbClr val="002060"/>
                </a:solidFill>
              </a:rPr>
              <a:t>5</a:t>
            </a:r>
          </a:p>
        </p:txBody>
      </p:sp>
      <p:cxnSp>
        <p:nvCxnSpPr>
          <p:cNvPr id="27" name="Connecteur droit 26"/>
          <p:cNvCxnSpPr/>
          <p:nvPr/>
        </p:nvCxnSpPr>
        <p:spPr>
          <a:xfrm>
            <a:off x="4746443" y="5635350"/>
            <a:ext cx="0" cy="75565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793224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à coins arrondis 5"/>
          <p:cNvSpPr/>
          <p:nvPr/>
        </p:nvSpPr>
        <p:spPr>
          <a:xfrm>
            <a:off x="1692275" y="935013"/>
            <a:ext cx="6408738" cy="1016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7" name="ZoneTexte 8"/>
          <p:cNvSpPr txBox="1">
            <a:spLocks noChangeArrowheads="1"/>
          </p:cNvSpPr>
          <p:nvPr/>
        </p:nvSpPr>
        <p:spPr bwMode="auto">
          <a:xfrm>
            <a:off x="1692275" y="935013"/>
            <a:ext cx="6335713" cy="830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71450" indent="-17145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buFont typeface="Arial" charset="0"/>
              <a:buChar char="•"/>
            </a:pPr>
            <a:r>
              <a:rPr lang="fr-FR" altLang="fr-FR" sz="1200"/>
              <a:t>Exprimer une demande d’approvisionnement 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Valider la conformité avec les budgets alloués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Réceptionner et traiter les demandes d'approvisionnement (produits stockés)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Réceptionner et traiter les demandes d'approvisionnement (produits non stockés et services)</a:t>
            </a:r>
          </a:p>
        </p:txBody>
      </p:sp>
      <p:sp>
        <p:nvSpPr>
          <p:cNvPr id="8" name="Rectangle à coins arrondis 7"/>
          <p:cNvSpPr/>
          <p:nvPr/>
        </p:nvSpPr>
        <p:spPr>
          <a:xfrm>
            <a:off x="1692275" y="2079601"/>
            <a:ext cx="6408738" cy="1016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9" name="ZoneTexte 10"/>
          <p:cNvSpPr txBox="1">
            <a:spLocks noChangeArrowheads="1"/>
          </p:cNvSpPr>
          <p:nvPr/>
        </p:nvSpPr>
        <p:spPr bwMode="auto">
          <a:xfrm>
            <a:off x="1692275" y="2079601"/>
            <a:ext cx="6335713" cy="831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71450" indent="-17145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buFont typeface="Arial" charset="0"/>
              <a:buChar char="•"/>
            </a:pPr>
            <a:r>
              <a:rPr lang="fr-FR" altLang="fr-FR" sz="1200"/>
              <a:t>Réceptionner en vérifiant la conformité de la livraison ou du service fait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Traiter les litiges liés à la réception 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Gérer les stocks (commandes, inventaires, …)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Approvisionner les services </a:t>
            </a:r>
          </a:p>
        </p:txBody>
      </p:sp>
      <p:sp>
        <p:nvSpPr>
          <p:cNvPr id="10" name="Rectangle à coins arrondis 9"/>
          <p:cNvSpPr/>
          <p:nvPr/>
        </p:nvSpPr>
        <p:spPr>
          <a:xfrm>
            <a:off x="1692275" y="3232126"/>
            <a:ext cx="6408738" cy="1016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13" name="Chevron 12"/>
          <p:cNvSpPr/>
          <p:nvPr/>
        </p:nvSpPr>
        <p:spPr bwMode="auto">
          <a:xfrm>
            <a:off x="354013" y="949301"/>
            <a:ext cx="977900" cy="993775"/>
          </a:xfrm>
          <a:prstGeom prst="chevron">
            <a:avLst>
              <a:gd name="adj" fmla="val 22310"/>
            </a:avLst>
          </a:prstGeom>
          <a:solidFill>
            <a:schemeClr val="accent3">
              <a:lumMod val="75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endParaRPr lang="fr-FR" sz="900" dirty="0">
              <a:solidFill>
                <a:schemeClr val="bg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4" name="ZoneTexte 13"/>
          <p:cNvSpPr txBox="1"/>
          <p:nvPr/>
        </p:nvSpPr>
        <p:spPr bwMode="auto">
          <a:xfrm>
            <a:off x="439738" y="1292201"/>
            <a:ext cx="839787" cy="369887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900" dirty="0">
                <a:solidFill>
                  <a:schemeClr val="bg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+mn-cs"/>
              </a:rPr>
              <a:t>Passer la commande</a:t>
            </a:r>
          </a:p>
        </p:txBody>
      </p:sp>
      <p:sp>
        <p:nvSpPr>
          <p:cNvPr id="15" name="Ellipse 14"/>
          <p:cNvSpPr/>
          <p:nvPr/>
        </p:nvSpPr>
        <p:spPr bwMode="auto">
          <a:xfrm>
            <a:off x="366667" y="934269"/>
            <a:ext cx="244892" cy="217412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400" b="1" dirty="0">
                <a:solidFill>
                  <a:srgbClr val="002060"/>
                </a:solidFill>
              </a:rPr>
              <a:t>6</a:t>
            </a:r>
          </a:p>
        </p:txBody>
      </p:sp>
      <p:sp>
        <p:nvSpPr>
          <p:cNvPr id="16" name="Chevron 15"/>
          <p:cNvSpPr/>
          <p:nvPr/>
        </p:nvSpPr>
        <p:spPr bwMode="auto">
          <a:xfrm>
            <a:off x="323850" y="2101826"/>
            <a:ext cx="979488" cy="993775"/>
          </a:xfrm>
          <a:prstGeom prst="chevron">
            <a:avLst>
              <a:gd name="adj" fmla="val 23572"/>
            </a:avLst>
          </a:prstGeom>
          <a:solidFill>
            <a:schemeClr val="accent3">
              <a:lumMod val="75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endParaRPr lang="fr-FR" sz="900" dirty="0">
              <a:solidFill>
                <a:schemeClr val="bg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7" name="ZoneTexte 16"/>
          <p:cNvSpPr txBox="1"/>
          <p:nvPr/>
        </p:nvSpPr>
        <p:spPr bwMode="auto">
          <a:xfrm>
            <a:off x="423863" y="2414563"/>
            <a:ext cx="981075" cy="368300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900" dirty="0">
                <a:solidFill>
                  <a:schemeClr val="bg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+mn-cs"/>
              </a:rPr>
              <a:t>Réceptionner, distribuer…</a:t>
            </a:r>
          </a:p>
        </p:txBody>
      </p:sp>
      <p:sp>
        <p:nvSpPr>
          <p:cNvPr id="18" name="Ellipse 17"/>
          <p:cNvSpPr/>
          <p:nvPr/>
        </p:nvSpPr>
        <p:spPr bwMode="auto">
          <a:xfrm>
            <a:off x="348550" y="2086397"/>
            <a:ext cx="244892" cy="217412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400" b="1" dirty="0">
                <a:solidFill>
                  <a:srgbClr val="002060"/>
                </a:solidFill>
              </a:rPr>
              <a:t>7</a:t>
            </a:r>
          </a:p>
        </p:txBody>
      </p:sp>
      <p:sp>
        <p:nvSpPr>
          <p:cNvPr id="19" name="Chevron 18"/>
          <p:cNvSpPr/>
          <p:nvPr/>
        </p:nvSpPr>
        <p:spPr bwMode="auto">
          <a:xfrm>
            <a:off x="339725" y="3254351"/>
            <a:ext cx="908050" cy="993775"/>
          </a:xfrm>
          <a:prstGeom prst="chevron">
            <a:avLst>
              <a:gd name="adj" fmla="val 25650"/>
            </a:avLst>
          </a:prstGeom>
          <a:solidFill>
            <a:schemeClr val="accent3">
              <a:lumMod val="75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tabLst>
                <a:tab pos="0" algn="l"/>
              </a:tabLst>
              <a:defRPr/>
            </a:pPr>
            <a:endParaRPr lang="fr-FR" sz="90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" name="ZoneTexte 19"/>
          <p:cNvSpPr txBox="1"/>
          <p:nvPr/>
        </p:nvSpPr>
        <p:spPr bwMode="auto">
          <a:xfrm>
            <a:off x="366713" y="3567088"/>
            <a:ext cx="979487" cy="368300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900" dirty="0">
                <a:solidFill>
                  <a:schemeClr val="bg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+mn-cs"/>
              </a:rPr>
              <a:t>Liquider et mandater </a:t>
            </a:r>
            <a:endParaRPr lang="fr-FR" dirty="0">
              <a:solidFill>
                <a:schemeClr val="bg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+mn-cs"/>
            </a:endParaRPr>
          </a:p>
        </p:txBody>
      </p:sp>
      <p:sp>
        <p:nvSpPr>
          <p:cNvPr id="21" name="Ellipse 20"/>
          <p:cNvSpPr/>
          <p:nvPr/>
        </p:nvSpPr>
        <p:spPr bwMode="auto">
          <a:xfrm>
            <a:off x="323528" y="3238525"/>
            <a:ext cx="244892" cy="217412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400" b="1" dirty="0">
                <a:solidFill>
                  <a:srgbClr val="002060"/>
                </a:solidFill>
              </a:rPr>
              <a:t>8</a:t>
            </a:r>
          </a:p>
        </p:txBody>
      </p:sp>
      <p:sp>
        <p:nvSpPr>
          <p:cNvPr id="22" name="ZoneTexte 23"/>
          <p:cNvSpPr txBox="1">
            <a:spLocks noChangeArrowheads="1"/>
          </p:cNvSpPr>
          <p:nvPr/>
        </p:nvSpPr>
        <p:spPr bwMode="auto">
          <a:xfrm>
            <a:off x="1692275" y="3238476"/>
            <a:ext cx="6335713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71450" indent="-17145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buFont typeface="Arial" charset="0"/>
              <a:buChar char="•"/>
            </a:pPr>
            <a:r>
              <a:rPr lang="fr-FR" altLang="fr-FR" sz="1200"/>
              <a:t>Vérifier la conformité de la facture 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Traiter les litiges liés à la facturation</a:t>
            </a:r>
          </a:p>
          <a:p>
            <a:pPr>
              <a:buFont typeface="Arial" charset="0"/>
              <a:buChar char="•"/>
            </a:pPr>
            <a:r>
              <a:rPr lang="fr-FR" altLang="fr-FR" sz="1200"/>
              <a:t>Liquider les factures </a:t>
            </a:r>
          </a:p>
        </p:txBody>
      </p:sp>
      <p:sp>
        <p:nvSpPr>
          <p:cNvPr id="24" name="Espace réservé du texte 4"/>
          <p:cNvSpPr txBox="1">
            <a:spLocks/>
          </p:cNvSpPr>
          <p:nvPr/>
        </p:nvSpPr>
        <p:spPr>
          <a:xfrm>
            <a:off x="179512" y="113690"/>
            <a:ext cx="5148064" cy="579437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altLang="fr-FR" sz="2500" b="1" dirty="0" smtClean="0"/>
              <a:t>Les sous-processus  </a:t>
            </a:r>
            <a:r>
              <a:rPr lang="fr-FR" altLang="fr-FR" sz="2500" dirty="0" smtClean="0"/>
              <a:t>(suite)</a:t>
            </a:r>
            <a:endParaRPr lang="fr-FR" altLang="fr-FR" sz="2500" dirty="0"/>
          </a:p>
        </p:txBody>
      </p:sp>
      <p:sp>
        <p:nvSpPr>
          <p:cNvPr id="25" name="Rectangle à coins arrondis 24"/>
          <p:cNvSpPr/>
          <p:nvPr/>
        </p:nvSpPr>
        <p:spPr>
          <a:xfrm>
            <a:off x="1692275" y="4379228"/>
            <a:ext cx="6408738" cy="1016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26" name="ZoneTexte 6"/>
          <p:cNvSpPr txBox="1">
            <a:spLocks noChangeArrowheads="1"/>
          </p:cNvSpPr>
          <p:nvPr/>
        </p:nvSpPr>
        <p:spPr bwMode="auto">
          <a:xfrm>
            <a:off x="1692275" y="4379228"/>
            <a:ext cx="6480175" cy="2778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71450" indent="-17145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>
              <a:buFont typeface="Arial" charset="0"/>
              <a:buChar char="•"/>
            </a:pPr>
            <a:r>
              <a:rPr lang="fr-FR" altLang="fr-FR" sz="1200"/>
              <a:t>Payer les fournisseurs</a:t>
            </a:r>
          </a:p>
        </p:txBody>
      </p:sp>
      <p:sp>
        <p:nvSpPr>
          <p:cNvPr id="27" name="Rectangle à coins arrondis 26"/>
          <p:cNvSpPr/>
          <p:nvPr/>
        </p:nvSpPr>
        <p:spPr>
          <a:xfrm>
            <a:off x="1692275" y="5517466"/>
            <a:ext cx="6408738" cy="101600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fr-FR"/>
          </a:p>
        </p:txBody>
      </p:sp>
      <p:sp>
        <p:nvSpPr>
          <p:cNvPr id="28" name="ZoneTexte 27"/>
          <p:cNvSpPr txBox="1"/>
          <p:nvPr/>
        </p:nvSpPr>
        <p:spPr>
          <a:xfrm>
            <a:off x="1691680" y="5517772"/>
            <a:ext cx="6912880" cy="1015663"/>
          </a:xfrm>
          <a:prstGeom prst="rect">
            <a:avLst/>
          </a:prstGeom>
          <a:noFill/>
        </p:spPr>
        <p:txBody>
          <a:bodyPr numCol="2">
            <a:spAutoFit/>
          </a:bodyPr>
          <a:lstStyle/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Suivre la performance du fournisseur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Suivre les indicateurs de performances logistiques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Gérer les révisions – les durées – les avenants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Suivre économiquement le marché, les consommations </a:t>
            </a:r>
          </a:p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FR" sz="1200" dirty="0">
                <a:latin typeface="+mn-lt"/>
                <a:cs typeface="+mn-cs"/>
              </a:rPr>
              <a:t>Gérer les défaillances, les litiges</a:t>
            </a:r>
          </a:p>
        </p:txBody>
      </p:sp>
      <p:sp>
        <p:nvSpPr>
          <p:cNvPr id="29" name="Chevron 28"/>
          <p:cNvSpPr/>
          <p:nvPr/>
        </p:nvSpPr>
        <p:spPr bwMode="auto">
          <a:xfrm>
            <a:off x="349250" y="4382403"/>
            <a:ext cx="909638" cy="992188"/>
          </a:xfrm>
          <a:prstGeom prst="chevron">
            <a:avLst>
              <a:gd name="adj" fmla="val 25650"/>
            </a:avLst>
          </a:prstGeom>
          <a:solidFill>
            <a:schemeClr val="accent3">
              <a:lumMod val="75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tabLst>
                <a:tab pos="0" algn="l"/>
              </a:tabLst>
              <a:defRPr/>
            </a:pPr>
            <a:endParaRPr lang="fr-FR" sz="900" dirty="0">
              <a:solidFill>
                <a:schemeClr val="bg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0" name="Ellipse 29"/>
          <p:cNvSpPr/>
          <p:nvPr/>
        </p:nvSpPr>
        <p:spPr bwMode="auto">
          <a:xfrm>
            <a:off x="323528" y="4365104"/>
            <a:ext cx="244934" cy="217349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400" b="1" dirty="0">
                <a:solidFill>
                  <a:srgbClr val="002060"/>
                </a:solidFill>
              </a:rPr>
              <a:t>9</a:t>
            </a:r>
          </a:p>
        </p:txBody>
      </p:sp>
      <p:sp>
        <p:nvSpPr>
          <p:cNvPr id="31" name="ZoneTexte 30"/>
          <p:cNvSpPr txBox="1"/>
          <p:nvPr/>
        </p:nvSpPr>
        <p:spPr bwMode="auto">
          <a:xfrm>
            <a:off x="352425" y="4766578"/>
            <a:ext cx="979488" cy="231775"/>
          </a:xfrm>
          <a:prstGeom prst="rect">
            <a:avLst/>
          </a:prstGeom>
          <a:noFill/>
        </p:spPr>
        <p:txBody>
          <a:bodyPr anchor="ctr">
            <a:spAutoFit/>
          </a:bodyPr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900" dirty="0">
                <a:solidFill>
                  <a:schemeClr val="bg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+mn-cs"/>
              </a:rPr>
              <a:t>Payer</a:t>
            </a:r>
            <a:endParaRPr lang="fr-FR" dirty="0">
              <a:solidFill>
                <a:schemeClr val="bg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+mn-cs"/>
            </a:endParaRPr>
          </a:p>
        </p:txBody>
      </p:sp>
      <p:sp>
        <p:nvSpPr>
          <p:cNvPr id="32" name="Chevron 31"/>
          <p:cNvSpPr/>
          <p:nvPr/>
        </p:nvSpPr>
        <p:spPr bwMode="auto">
          <a:xfrm>
            <a:off x="357188" y="5533341"/>
            <a:ext cx="909637" cy="993775"/>
          </a:xfrm>
          <a:prstGeom prst="chevron">
            <a:avLst>
              <a:gd name="adj" fmla="val 25650"/>
            </a:avLst>
          </a:prstGeom>
          <a:solidFill>
            <a:schemeClr val="accent3">
              <a:lumMod val="40000"/>
              <a:lumOff val="60000"/>
            </a:schemeClr>
          </a:solidFill>
          <a:ln>
            <a:headEnd type="none" w="med" len="med"/>
            <a:tailEnd type="none" w="med" len="med"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endParaRPr lang="fr-FR" sz="900" dirty="0">
              <a:solidFill>
                <a:srgbClr val="002060"/>
              </a:solidFill>
            </a:endParaRPr>
          </a:p>
        </p:txBody>
      </p:sp>
      <p:sp>
        <p:nvSpPr>
          <p:cNvPr id="33" name="Ellipse 32"/>
          <p:cNvSpPr/>
          <p:nvPr/>
        </p:nvSpPr>
        <p:spPr bwMode="auto">
          <a:xfrm>
            <a:off x="323528" y="5486155"/>
            <a:ext cx="481242" cy="248426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headEnd type="none" w="med" len="med"/>
            <a:tailEnd type="none" w="med" len="med"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9779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00" b="1" dirty="0">
                <a:solidFill>
                  <a:srgbClr val="002060"/>
                </a:solidFill>
              </a:rPr>
              <a:t>10</a:t>
            </a:r>
          </a:p>
        </p:txBody>
      </p:sp>
      <p:sp>
        <p:nvSpPr>
          <p:cNvPr id="34" name="ZoneTexte 14"/>
          <p:cNvSpPr txBox="1">
            <a:spLocks noChangeArrowheads="1"/>
          </p:cNvSpPr>
          <p:nvPr/>
        </p:nvSpPr>
        <p:spPr bwMode="auto">
          <a:xfrm>
            <a:off x="417513" y="5860366"/>
            <a:ext cx="977900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>
            <a:lvl1pPr defTabSz="97790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defTabSz="97790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defTabSz="9779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defTabSz="9779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defTabSz="9779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defTabSz="9779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/>
            <a:r>
              <a:rPr lang="fr-FR" altLang="fr-FR" sz="900">
                <a:solidFill>
                  <a:srgbClr val="002060"/>
                </a:solidFill>
              </a:rPr>
              <a:t>Suivre et</a:t>
            </a:r>
            <a:br>
              <a:rPr lang="fr-FR" altLang="fr-FR" sz="900">
                <a:solidFill>
                  <a:srgbClr val="002060"/>
                </a:solidFill>
              </a:rPr>
            </a:br>
            <a:r>
              <a:rPr lang="fr-FR" altLang="fr-FR" sz="900">
                <a:solidFill>
                  <a:srgbClr val="002060"/>
                </a:solidFill>
              </a:rPr>
              <a:t> évaluer</a:t>
            </a:r>
          </a:p>
        </p:txBody>
      </p:sp>
      <p:cxnSp>
        <p:nvCxnSpPr>
          <p:cNvPr id="35" name="Connecteur droit 34"/>
          <p:cNvCxnSpPr/>
          <p:nvPr/>
        </p:nvCxnSpPr>
        <p:spPr>
          <a:xfrm>
            <a:off x="5076825" y="5598428"/>
            <a:ext cx="0" cy="8636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625304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Espace réservé du texte 4"/>
          <p:cNvSpPr txBox="1">
            <a:spLocks/>
          </p:cNvSpPr>
          <p:nvPr/>
        </p:nvSpPr>
        <p:spPr>
          <a:xfrm>
            <a:off x="164890" y="188913"/>
            <a:ext cx="5199198" cy="503783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spcBef>
                <a:spcPts val="100"/>
              </a:spcBef>
              <a:spcAft>
                <a:spcPts val="100"/>
              </a:spcAft>
              <a:buNone/>
            </a:pPr>
            <a:r>
              <a:rPr lang="fr-FR" altLang="fr-FR" sz="2500" b="1" dirty="0" smtClean="0"/>
              <a:t>Processus complet </a:t>
            </a:r>
            <a:r>
              <a:rPr lang="fr-FR" altLang="fr-FR" sz="2500" dirty="0" smtClean="0"/>
              <a:t>(macro) </a:t>
            </a:r>
            <a:r>
              <a:rPr lang="fr-FR" altLang="fr-FR" sz="2500" b="1" dirty="0" smtClean="0"/>
              <a:t>et acteurs</a:t>
            </a:r>
            <a:endParaRPr lang="fr-FR" altLang="fr-FR" sz="2500" b="1" dirty="0"/>
          </a:p>
        </p:txBody>
      </p:sp>
      <p:grpSp>
        <p:nvGrpSpPr>
          <p:cNvPr id="120" name="Groupe 5"/>
          <p:cNvGrpSpPr>
            <a:grpSpLocks/>
          </p:cNvGrpSpPr>
          <p:nvPr/>
        </p:nvGrpSpPr>
        <p:grpSpPr bwMode="auto">
          <a:xfrm>
            <a:off x="669925" y="836613"/>
            <a:ext cx="8561388" cy="3168650"/>
            <a:chOff x="195263" y="1700213"/>
            <a:chExt cx="9621077" cy="3673475"/>
          </a:xfrm>
        </p:grpSpPr>
        <p:grpSp>
          <p:nvGrpSpPr>
            <p:cNvPr id="121" name="Groupe 6"/>
            <p:cNvGrpSpPr>
              <a:grpSpLocks/>
            </p:cNvGrpSpPr>
            <p:nvPr/>
          </p:nvGrpSpPr>
          <p:grpSpPr bwMode="auto">
            <a:xfrm>
              <a:off x="195263" y="1700213"/>
              <a:ext cx="9515475" cy="3673475"/>
              <a:chOff x="195263" y="1700213"/>
              <a:chExt cx="9515475" cy="3673475"/>
            </a:xfrm>
          </p:grpSpPr>
          <p:grpSp>
            <p:nvGrpSpPr>
              <p:cNvPr id="124" name="Groupe 34"/>
              <p:cNvGrpSpPr>
                <a:grpSpLocks/>
              </p:cNvGrpSpPr>
              <p:nvPr/>
            </p:nvGrpSpPr>
            <p:grpSpPr bwMode="auto">
              <a:xfrm>
                <a:off x="195263" y="1700213"/>
                <a:ext cx="9515475" cy="3673475"/>
                <a:chOff x="108684" y="1556792"/>
                <a:chExt cx="8712969" cy="3672408"/>
              </a:xfrm>
            </p:grpSpPr>
            <p:sp>
              <p:nvSpPr>
                <p:cNvPr id="129" name="Rectangle 128"/>
                <p:cNvSpPr/>
                <p:nvPr/>
              </p:nvSpPr>
              <p:spPr bwMode="auto">
                <a:xfrm>
                  <a:off x="108684" y="1556792"/>
                  <a:ext cx="8713286" cy="3672408"/>
                </a:xfrm>
                <a:prstGeom prst="rect">
                  <a:avLst/>
                </a:prstGeom>
                <a:solidFill>
                  <a:schemeClr val="accent6">
                    <a:lumMod val="20000"/>
                    <a:lumOff val="80000"/>
                  </a:schemeClr>
                </a:solidFill>
                <a:ln w="9525" cap="flat" cmpd="sng" algn="ctr">
                  <a:noFill/>
                  <a:prstDash val="solid"/>
                  <a:round/>
                  <a:headEnd type="none" w="med" len="med"/>
                  <a:tailEnd type="none" w="med" len="med"/>
                </a:ln>
                <a:effectLst/>
              </p:spPr>
              <p:txBody>
                <a:bodyPr/>
                <a:lstStyle/>
                <a:p>
                  <a:pPr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fr-FR">
                    <a:latin typeface="Arial" pitchFamily="34" charset="0"/>
                    <a:cs typeface="+mn-cs"/>
                  </a:endParaRPr>
                </a:p>
              </p:txBody>
            </p:sp>
            <p:sp>
              <p:nvSpPr>
                <p:cNvPr id="130" name="Chevron 129"/>
                <p:cNvSpPr/>
                <p:nvPr/>
              </p:nvSpPr>
              <p:spPr bwMode="auto">
                <a:xfrm>
                  <a:off x="847043" y="1783097"/>
                  <a:ext cx="936017" cy="1151767"/>
                </a:xfrm>
                <a:prstGeom prst="chevron">
                  <a:avLst>
                    <a:gd name="adj" fmla="val 23758"/>
                  </a:avLst>
                </a:prstGeom>
                <a:solidFill>
                  <a:schemeClr val="accent3">
                    <a:lumMod val="40000"/>
                    <a:lumOff val="6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3">
                  <a:schemeClr val="lt1"/>
                </a:lnRef>
                <a:fillRef idx="1">
                  <a:schemeClr val="accent5"/>
                </a:fillRef>
                <a:effectRef idx="1">
                  <a:schemeClr val="accent5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fr-FR" sz="900" dirty="0">
                    <a:solidFill>
                      <a:srgbClr val="002060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endParaRPr>
                </a:p>
              </p:txBody>
            </p:sp>
            <p:sp>
              <p:nvSpPr>
                <p:cNvPr id="131" name="Pentagone 130"/>
                <p:cNvSpPr/>
                <p:nvPr/>
              </p:nvSpPr>
              <p:spPr bwMode="auto">
                <a:xfrm>
                  <a:off x="139722" y="1783097"/>
                  <a:ext cx="857606" cy="1151767"/>
                </a:xfrm>
                <a:prstGeom prst="homePlate">
                  <a:avLst>
                    <a:gd name="adj" fmla="val 25174"/>
                  </a:avLst>
                </a:prstGeom>
                <a:solidFill>
                  <a:schemeClr val="accent3">
                    <a:lumMod val="40000"/>
                    <a:lumOff val="6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3">
                  <a:schemeClr val="lt1"/>
                </a:lnRef>
                <a:fillRef idx="1">
                  <a:schemeClr val="accent5"/>
                </a:fillRef>
                <a:effectRef idx="1">
                  <a:schemeClr val="accent5"/>
                </a:effectRef>
                <a:fontRef idx="minor">
                  <a:schemeClr val="lt1"/>
                </a:fontRef>
              </p:style>
              <p:txBody>
                <a:bodyPr anchor="ctr">
                  <a:normAutofit/>
                </a:bodyPr>
                <a:lstStyle/>
                <a:p>
                  <a:pPr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900" dirty="0">
                      <a:solidFill>
                        <a:srgbClr val="002060"/>
                      </a:solidFill>
                    </a:rPr>
                    <a:t>Analyser le besoin</a:t>
                  </a:r>
                </a:p>
              </p:txBody>
            </p:sp>
            <p:sp>
              <p:nvSpPr>
                <p:cNvPr id="132" name="Chevron 131"/>
                <p:cNvSpPr/>
                <p:nvPr/>
              </p:nvSpPr>
              <p:spPr bwMode="auto">
                <a:xfrm>
                  <a:off x="1621339" y="1792297"/>
                  <a:ext cx="1081401" cy="1153607"/>
                </a:xfrm>
                <a:prstGeom prst="chevron">
                  <a:avLst>
                    <a:gd name="adj" fmla="val 21253"/>
                  </a:avLst>
                </a:prstGeom>
                <a:solidFill>
                  <a:schemeClr val="accent3">
                    <a:lumMod val="40000"/>
                    <a:lumOff val="6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3">
                  <a:schemeClr val="lt1"/>
                </a:lnRef>
                <a:fillRef idx="1">
                  <a:schemeClr val="accent5"/>
                </a:fillRef>
                <a:effectRef idx="1">
                  <a:schemeClr val="accent5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fr-FR" sz="900" dirty="0">
                    <a:solidFill>
                      <a:srgbClr val="002060"/>
                    </a:solidFill>
                  </a:endParaRPr>
                </a:p>
              </p:txBody>
            </p:sp>
            <p:sp>
              <p:nvSpPr>
                <p:cNvPr id="133" name="Chevron 132"/>
                <p:cNvSpPr/>
                <p:nvPr/>
              </p:nvSpPr>
              <p:spPr bwMode="auto">
                <a:xfrm>
                  <a:off x="2552455" y="1783097"/>
                  <a:ext cx="1179414" cy="1151767"/>
                </a:xfrm>
                <a:prstGeom prst="chevron">
                  <a:avLst>
                    <a:gd name="adj" fmla="val 19415"/>
                  </a:avLst>
                </a:prstGeom>
                <a:solidFill>
                  <a:schemeClr val="accent3">
                    <a:lumMod val="40000"/>
                    <a:lumOff val="6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3">
                  <a:schemeClr val="lt1"/>
                </a:lnRef>
                <a:fillRef idx="1">
                  <a:schemeClr val="accent5"/>
                </a:fillRef>
                <a:effectRef idx="1">
                  <a:schemeClr val="accent5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900" dirty="0">
                      <a:solidFill>
                        <a:srgbClr val="002060"/>
                      </a:solidFill>
                    </a:rPr>
                    <a:t>Rédiger le DCE et </a:t>
                  </a:r>
                  <a:r>
                    <a:rPr lang="fr-FR" sz="800" dirty="0">
                      <a:solidFill>
                        <a:srgbClr val="002060"/>
                      </a:solidFill>
                    </a:rPr>
                    <a:t>publication</a:t>
                  </a:r>
                  <a:endParaRPr lang="fr-FR" sz="900" dirty="0">
                    <a:solidFill>
                      <a:srgbClr val="002060"/>
                    </a:solidFill>
                  </a:endParaRPr>
                </a:p>
              </p:txBody>
            </p:sp>
            <p:sp>
              <p:nvSpPr>
                <p:cNvPr id="134" name="Chevron 133"/>
                <p:cNvSpPr/>
                <p:nvPr/>
              </p:nvSpPr>
              <p:spPr bwMode="auto">
                <a:xfrm>
                  <a:off x="3579950" y="1783097"/>
                  <a:ext cx="1326432" cy="1151767"/>
                </a:xfrm>
                <a:prstGeom prst="chevron">
                  <a:avLst>
                    <a:gd name="adj" fmla="val 19415"/>
                  </a:avLst>
                </a:prstGeom>
                <a:solidFill>
                  <a:schemeClr val="accent3">
                    <a:lumMod val="40000"/>
                    <a:lumOff val="6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3">
                  <a:schemeClr val="lt1"/>
                </a:lnRef>
                <a:fillRef idx="1">
                  <a:schemeClr val="accent5"/>
                </a:fillRef>
                <a:effectRef idx="1">
                  <a:schemeClr val="accent5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900" dirty="0">
                      <a:solidFill>
                        <a:srgbClr val="002060"/>
                      </a:solidFill>
                    </a:rPr>
                    <a:t>Sélectionner les offres, attribuer et ouvrir des marchés</a:t>
                  </a:r>
                </a:p>
              </p:txBody>
            </p:sp>
            <p:grpSp>
              <p:nvGrpSpPr>
                <p:cNvPr id="135" name="Groupe 19"/>
                <p:cNvGrpSpPr>
                  <a:grpSpLocks/>
                </p:cNvGrpSpPr>
                <p:nvPr/>
              </p:nvGrpSpPr>
              <p:grpSpPr bwMode="auto">
                <a:xfrm>
                  <a:off x="6349724" y="1783388"/>
                  <a:ext cx="1075675" cy="1152190"/>
                  <a:chOff x="6421732" y="2503468"/>
                  <a:chExt cx="1075675" cy="1152190"/>
                </a:xfrm>
              </p:grpSpPr>
              <p:sp>
                <p:nvSpPr>
                  <p:cNvPr id="152" name="Chevron 151"/>
                  <p:cNvSpPr/>
                  <p:nvPr/>
                </p:nvSpPr>
                <p:spPr bwMode="auto">
                  <a:xfrm>
                    <a:off x="6422437" y="2503177"/>
                    <a:ext cx="934383" cy="1151767"/>
                  </a:xfrm>
                  <a:prstGeom prst="chevron">
                    <a:avLst>
                      <a:gd name="adj" fmla="val 25650"/>
                    </a:avLst>
                  </a:prstGeom>
                  <a:solidFill>
                    <a:schemeClr val="accent3">
                      <a:lumMod val="75000"/>
                    </a:schemeClr>
                  </a:solidFill>
                  <a:ln>
                    <a:headEnd type="none" w="med" len="med"/>
                    <a:tailEnd type="none" w="med" len="med"/>
                  </a:ln>
                </p:spPr>
                <p:style>
                  <a:lnRef idx="3">
                    <a:schemeClr val="lt1"/>
                  </a:lnRef>
                  <a:fillRef idx="1">
                    <a:schemeClr val="accent5"/>
                  </a:fillRef>
                  <a:effectRef idx="1">
                    <a:schemeClr val="accent5"/>
                  </a:effectRef>
                  <a:fontRef idx="minor">
                    <a:schemeClr val="lt1"/>
                  </a:fontRef>
                </p:style>
                <p:txBody>
                  <a:bodyPr anchor="ctr"/>
                  <a:lstStyle/>
                  <a:p>
                    <a:pPr algn="ctr" defTabSz="977900" fontAlgn="auto">
                      <a:spcBef>
                        <a:spcPts val="0"/>
                      </a:spcBef>
                      <a:spcAft>
                        <a:spcPts val="0"/>
                      </a:spcAft>
                      <a:tabLst>
                        <a:tab pos="0" algn="l"/>
                      </a:tabLst>
                      <a:defRPr/>
                    </a:pPr>
                    <a:endParaRPr lang="fr-FR" sz="900" dirty="0">
                      <a:solidFill>
                        <a:srgbClr val="FF0000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</p:txBody>
              </p:sp>
              <p:sp>
                <p:nvSpPr>
                  <p:cNvPr id="153" name="ZoneTexte 152"/>
                  <p:cNvSpPr txBox="1"/>
                  <p:nvPr/>
                </p:nvSpPr>
                <p:spPr>
                  <a:xfrm>
                    <a:off x="6491045" y="2865635"/>
                    <a:ext cx="1006259" cy="426853"/>
                  </a:xfrm>
                  <a:prstGeom prst="rect">
                    <a:avLst/>
                  </a:prstGeom>
                  <a:noFill/>
                </p:spPr>
                <p:txBody>
                  <a:bodyPr anchor="ctr">
                    <a:spAutoFit/>
                  </a:bodyPr>
                  <a:lstStyle/>
                  <a:p>
                    <a:pPr algn="ctr" defTabSz="977900"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r>
                      <a:rPr lang="fr-FR" sz="900" dirty="0">
                        <a:solidFill>
                          <a:schemeClr val="bg2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itchFamily="34" charset="0"/>
                        <a:cs typeface="+mn-cs"/>
                      </a:rPr>
                      <a:t>Liquider et mandater</a:t>
                    </a:r>
                    <a:endParaRPr lang="fr-FR" dirty="0">
                      <a:solidFill>
                        <a:schemeClr val="bg2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  <a:latin typeface="Arial" pitchFamily="34" charset="0"/>
                      <a:cs typeface="+mn-cs"/>
                    </a:endParaRPr>
                  </a:p>
                </p:txBody>
              </p:sp>
            </p:grpSp>
            <p:grpSp>
              <p:nvGrpSpPr>
                <p:cNvPr id="136" name="Groupe 20"/>
                <p:cNvGrpSpPr>
                  <a:grpSpLocks/>
                </p:cNvGrpSpPr>
                <p:nvPr/>
              </p:nvGrpSpPr>
              <p:grpSpPr bwMode="auto">
                <a:xfrm>
                  <a:off x="5536483" y="1783387"/>
                  <a:ext cx="1080037" cy="1152190"/>
                  <a:chOff x="5608491" y="2503467"/>
                  <a:chExt cx="1080037" cy="1152190"/>
                </a:xfrm>
              </p:grpSpPr>
              <p:sp>
                <p:nvSpPr>
                  <p:cNvPr id="150" name="Chevron 149"/>
                  <p:cNvSpPr/>
                  <p:nvPr/>
                </p:nvSpPr>
                <p:spPr bwMode="auto">
                  <a:xfrm>
                    <a:off x="5608936" y="2503177"/>
                    <a:ext cx="1007892" cy="1151767"/>
                  </a:xfrm>
                  <a:prstGeom prst="chevron">
                    <a:avLst>
                      <a:gd name="adj" fmla="val 23572"/>
                    </a:avLst>
                  </a:prstGeom>
                  <a:solidFill>
                    <a:schemeClr val="accent3">
                      <a:lumMod val="75000"/>
                    </a:schemeClr>
                  </a:solidFill>
                  <a:ln>
                    <a:headEnd type="none" w="med" len="med"/>
                    <a:tailEnd type="none" w="med" len="med"/>
                  </a:ln>
                </p:spPr>
                <p:style>
                  <a:lnRef idx="3">
                    <a:schemeClr val="lt1"/>
                  </a:lnRef>
                  <a:fillRef idx="1">
                    <a:schemeClr val="accent5"/>
                  </a:fillRef>
                  <a:effectRef idx="1">
                    <a:schemeClr val="accent5"/>
                  </a:effectRef>
                  <a:fontRef idx="minor">
                    <a:schemeClr val="lt1"/>
                  </a:fontRef>
                </p:style>
                <p:txBody>
                  <a:bodyPr anchor="ctr"/>
                  <a:lstStyle/>
                  <a:p>
                    <a:pPr algn="ctr" defTabSz="977900"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endParaRPr lang="fr-FR" sz="900" dirty="0">
                      <a:solidFill>
                        <a:schemeClr val="bg2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</p:txBody>
              </p:sp>
              <p:sp>
                <p:nvSpPr>
                  <p:cNvPr id="151" name="ZoneTexte 150"/>
                  <p:cNvSpPr txBox="1"/>
                  <p:nvPr/>
                </p:nvSpPr>
                <p:spPr>
                  <a:xfrm>
                    <a:off x="5680811" y="2896912"/>
                    <a:ext cx="1007892" cy="426853"/>
                  </a:xfrm>
                  <a:prstGeom prst="rect">
                    <a:avLst/>
                  </a:prstGeom>
                  <a:noFill/>
                </p:spPr>
                <p:txBody>
                  <a:bodyPr anchor="ctr">
                    <a:spAutoFit/>
                  </a:bodyPr>
                  <a:lstStyle/>
                  <a:p>
                    <a:pPr algn="ctr" defTabSz="977900"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r>
                      <a:rPr lang="fr-FR" sz="900" dirty="0">
                        <a:solidFill>
                          <a:schemeClr val="bg2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itchFamily="34" charset="0"/>
                        <a:cs typeface="+mn-cs"/>
                      </a:rPr>
                      <a:t>Réceptionner, distribuer…</a:t>
                    </a:r>
                  </a:p>
                </p:txBody>
              </p:sp>
            </p:grpSp>
            <p:grpSp>
              <p:nvGrpSpPr>
                <p:cNvPr id="137" name="Groupe 21"/>
                <p:cNvGrpSpPr>
                  <a:grpSpLocks/>
                </p:cNvGrpSpPr>
                <p:nvPr/>
              </p:nvGrpSpPr>
              <p:grpSpPr bwMode="auto">
                <a:xfrm>
                  <a:off x="923762" y="1783387"/>
                  <a:ext cx="4816373" cy="1152189"/>
                  <a:chOff x="995770" y="2503467"/>
                  <a:chExt cx="4816373" cy="1152189"/>
                </a:xfrm>
              </p:grpSpPr>
              <p:sp>
                <p:nvSpPr>
                  <p:cNvPr id="146" name="Chevron 145"/>
                  <p:cNvSpPr/>
                  <p:nvPr/>
                </p:nvSpPr>
                <p:spPr bwMode="auto">
                  <a:xfrm>
                    <a:off x="4806869" y="2503177"/>
                    <a:ext cx="1006259" cy="1151767"/>
                  </a:xfrm>
                  <a:prstGeom prst="chevron">
                    <a:avLst>
                      <a:gd name="adj" fmla="val 22310"/>
                    </a:avLst>
                  </a:prstGeom>
                  <a:solidFill>
                    <a:schemeClr val="accent3">
                      <a:lumMod val="75000"/>
                    </a:schemeClr>
                  </a:solidFill>
                  <a:ln>
                    <a:headEnd type="none" w="med" len="med"/>
                    <a:tailEnd type="none" w="med" len="med"/>
                  </a:ln>
                </p:spPr>
                <p:style>
                  <a:lnRef idx="3">
                    <a:schemeClr val="lt1"/>
                  </a:lnRef>
                  <a:fillRef idx="1">
                    <a:schemeClr val="accent5"/>
                  </a:fillRef>
                  <a:effectRef idx="1">
                    <a:schemeClr val="accent5"/>
                  </a:effectRef>
                  <a:fontRef idx="minor">
                    <a:schemeClr val="lt1"/>
                  </a:fontRef>
                </p:style>
                <p:txBody>
                  <a:bodyPr anchor="ctr"/>
                  <a:lstStyle/>
                  <a:p>
                    <a:pPr algn="ctr" defTabSz="977900"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endParaRPr lang="fr-FR" sz="900" dirty="0">
                      <a:solidFill>
                        <a:schemeClr val="bg2"/>
                      </a:solidFill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endParaRPr>
                  </a:p>
                </p:txBody>
              </p:sp>
              <p:sp>
                <p:nvSpPr>
                  <p:cNvPr id="147" name="ZoneTexte 146"/>
                  <p:cNvSpPr txBox="1"/>
                  <p:nvPr/>
                </p:nvSpPr>
                <p:spPr>
                  <a:xfrm>
                    <a:off x="4895080" y="2900592"/>
                    <a:ext cx="864142" cy="428693"/>
                  </a:xfrm>
                  <a:prstGeom prst="rect">
                    <a:avLst/>
                  </a:prstGeom>
                  <a:noFill/>
                </p:spPr>
                <p:txBody>
                  <a:bodyPr anchor="ctr">
                    <a:spAutoFit/>
                  </a:bodyPr>
                  <a:lstStyle/>
                  <a:p>
                    <a:pPr algn="ctr" defTabSz="977900"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r>
                      <a:rPr lang="fr-FR" sz="900" dirty="0">
                        <a:solidFill>
                          <a:schemeClr val="bg2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itchFamily="34" charset="0"/>
                        <a:cs typeface="+mn-cs"/>
                      </a:rPr>
                      <a:t>Passer la commande</a:t>
                    </a:r>
                  </a:p>
                </p:txBody>
              </p:sp>
              <p:sp>
                <p:nvSpPr>
                  <p:cNvPr id="148" name="ZoneTexte 35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995770" y="2856743"/>
                    <a:ext cx="864096" cy="588623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anchor="ctr">
                    <a:spAutoFit/>
                  </a:bodyPr>
                  <a:lstStyle>
                    <a:lvl1pPr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1pPr>
                    <a:lvl2pPr marL="742950" indent="-285750"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2pPr>
                    <a:lvl3pPr marL="1143000" indent="-228600"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3pPr>
                    <a:lvl4pPr marL="1600200" indent="-228600"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4pPr>
                    <a:lvl5pPr marL="2057400" indent="-228600"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5pPr>
                    <a:lvl6pPr marL="2514600" indent="-228600" defTabSz="977900" fontAlgn="base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6pPr>
                    <a:lvl7pPr marL="2971800" indent="-228600" defTabSz="977900" fontAlgn="base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7pPr>
                    <a:lvl8pPr marL="3429000" indent="-228600" defTabSz="977900" fontAlgn="base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8pPr>
                    <a:lvl9pPr marL="3886200" indent="-228600" defTabSz="977900" fontAlgn="base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9pPr>
                  </a:lstStyle>
                  <a:p>
                    <a:pPr algn="ctr"/>
                    <a:r>
                      <a:rPr lang="fr-FR" altLang="fr-FR" sz="900">
                        <a:solidFill>
                          <a:srgbClr val="002060"/>
                        </a:solidFill>
                      </a:rPr>
                      <a:t>Analyser l’offre fournisseur</a:t>
                    </a:r>
                  </a:p>
                </p:txBody>
              </p:sp>
              <p:sp>
                <p:nvSpPr>
                  <p:cNvPr id="149" name="ZoneTexte 36"/>
                  <p:cNvSpPr txBox="1">
                    <a:spLocks noChangeArrowheads="1"/>
                  </p:cNvSpPr>
                  <p:nvPr/>
                </p:nvSpPr>
                <p:spPr bwMode="auto">
                  <a:xfrm>
                    <a:off x="1810848" y="2856743"/>
                    <a:ext cx="864096" cy="588623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9525">
                        <a:solidFill>
                          <a:srgbClr val="000000"/>
                        </a:solidFill>
                        <a:miter lim="800000"/>
                        <a:headEnd/>
                        <a:tailEnd/>
                      </a14:hiddenLine>
                    </a:ext>
                  </a:extLst>
                </p:spPr>
                <p:txBody>
                  <a:bodyPr anchor="ctr">
                    <a:spAutoFit/>
                  </a:bodyPr>
                  <a:lstStyle>
                    <a:lvl1pPr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1pPr>
                    <a:lvl2pPr marL="742950" indent="-285750"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2pPr>
                    <a:lvl3pPr marL="1143000" indent="-228600"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3pPr>
                    <a:lvl4pPr marL="1600200" indent="-228600"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4pPr>
                    <a:lvl5pPr marL="2057400" indent="-228600" defTabSz="977900"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5pPr>
                    <a:lvl6pPr marL="2514600" indent="-228600" defTabSz="977900" fontAlgn="base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6pPr>
                    <a:lvl7pPr marL="2971800" indent="-228600" defTabSz="977900" fontAlgn="base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7pPr>
                    <a:lvl8pPr marL="3429000" indent="-228600" defTabSz="977900" fontAlgn="base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8pPr>
                    <a:lvl9pPr marL="3886200" indent="-228600" defTabSz="977900" fontAlgn="base">
                      <a:spcBef>
                        <a:spcPct val="0"/>
                      </a:spcBef>
                      <a:spcAft>
                        <a:spcPct val="0"/>
                      </a:spcAft>
                      <a:defRPr>
                        <a:solidFill>
                          <a:schemeClr val="tx1"/>
                        </a:solidFill>
                        <a:latin typeface="Calibri" pitchFamily="34" charset="0"/>
                      </a:defRPr>
                    </a:lvl9pPr>
                  </a:lstStyle>
                  <a:p>
                    <a:pPr algn="ctr"/>
                    <a:r>
                      <a:rPr lang="fr-FR" altLang="fr-FR" sz="900">
                        <a:solidFill>
                          <a:srgbClr val="002060"/>
                        </a:solidFill>
                      </a:rPr>
                      <a:t>Définir la stratégie achats</a:t>
                    </a:r>
                  </a:p>
                </p:txBody>
              </p:sp>
            </p:grpSp>
            <p:sp>
              <p:nvSpPr>
                <p:cNvPr id="138" name="Ellipse 137"/>
                <p:cNvSpPr/>
                <p:nvPr/>
              </p:nvSpPr>
              <p:spPr bwMode="auto">
                <a:xfrm>
                  <a:off x="108684" y="1675777"/>
                  <a:ext cx="252000" cy="252000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1400" b="1" dirty="0">
                      <a:solidFill>
                        <a:srgbClr val="002060"/>
                      </a:solidFill>
                    </a:rPr>
                    <a:t>1</a:t>
                  </a:r>
                </a:p>
              </p:txBody>
            </p:sp>
            <p:sp>
              <p:nvSpPr>
                <p:cNvPr id="139" name="Ellipse 138"/>
                <p:cNvSpPr/>
                <p:nvPr/>
              </p:nvSpPr>
              <p:spPr bwMode="auto">
                <a:xfrm>
                  <a:off x="819958" y="1675777"/>
                  <a:ext cx="252000" cy="252000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1400" b="1" dirty="0">
                      <a:solidFill>
                        <a:srgbClr val="002060"/>
                      </a:solidFill>
                    </a:rPr>
                    <a:t>2</a:t>
                  </a:r>
                </a:p>
              </p:txBody>
            </p:sp>
            <p:sp>
              <p:nvSpPr>
                <p:cNvPr id="140" name="Ellipse 139"/>
                <p:cNvSpPr/>
                <p:nvPr/>
              </p:nvSpPr>
              <p:spPr bwMode="auto">
                <a:xfrm>
                  <a:off x="1584166" y="1685568"/>
                  <a:ext cx="252000" cy="252000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1400" b="1" dirty="0">
                      <a:solidFill>
                        <a:srgbClr val="002060"/>
                      </a:solidFill>
                    </a:rPr>
                    <a:t>3</a:t>
                  </a:r>
                </a:p>
              </p:txBody>
            </p:sp>
            <p:sp>
              <p:nvSpPr>
                <p:cNvPr id="141" name="Ellipse 140"/>
                <p:cNvSpPr/>
                <p:nvPr/>
              </p:nvSpPr>
              <p:spPr bwMode="auto">
                <a:xfrm>
                  <a:off x="2524213" y="1675777"/>
                  <a:ext cx="252000" cy="252000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1400" b="1" dirty="0">
                      <a:solidFill>
                        <a:srgbClr val="002060"/>
                      </a:solidFill>
                    </a:rPr>
                    <a:t>4</a:t>
                  </a:r>
                </a:p>
              </p:txBody>
            </p:sp>
            <p:sp>
              <p:nvSpPr>
                <p:cNvPr id="142" name="Ellipse 141"/>
                <p:cNvSpPr/>
                <p:nvPr/>
              </p:nvSpPr>
              <p:spPr bwMode="auto">
                <a:xfrm>
                  <a:off x="3561585" y="1675777"/>
                  <a:ext cx="252000" cy="252000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1400" b="1" dirty="0">
                      <a:solidFill>
                        <a:srgbClr val="002060"/>
                      </a:solidFill>
                    </a:rPr>
                    <a:t>5</a:t>
                  </a:r>
                </a:p>
              </p:txBody>
            </p:sp>
            <p:sp>
              <p:nvSpPr>
                <p:cNvPr id="143" name="Ellipse 142"/>
                <p:cNvSpPr/>
                <p:nvPr/>
              </p:nvSpPr>
              <p:spPr bwMode="auto">
                <a:xfrm>
                  <a:off x="4747154" y="1675777"/>
                  <a:ext cx="252000" cy="252000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1400" b="1" dirty="0">
                      <a:solidFill>
                        <a:srgbClr val="002060"/>
                      </a:solidFill>
                    </a:rPr>
                    <a:t>6</a:t>
                  </a:r>
                </a:p>
              </p:txBody>
            </p:sp>
            <p:sp>
              <p:nvSpPr>
                <p:cNvPr id="144" name="Ellipse 143"/>
                <p:cNvSpPr/>
                <p:nvPr/>
              </p:nvSpPr>
              <p:spPr bwMode="auto">
                <a:xfrm>
                  <a:off x="5562232" y="1675777"/>
                  <a:ext cx="252000" cy="252000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1400" b="1" dirty="0">
                      <a:solidFill>
                        <a:srgbClr val="002060"/>
                      </a:solidFill>
                    </a:rPr>
                    <a:t>7</a:t>
                  </a:r>
                </a:p>
              </p:txBody>
            </p:sp>
            <p:sp>
              <p:nvSpPr>
                <p:cNvPr id="145" name="Ellipse 144"/>
                <p:cNvSpPr/>
                <p:nvPr/>
              </p:nvSpPr>
              <p:spPr bwMode="auto">
                <a:xfrm>
                  <a:off x="6332918" y="1675777"/>
                  <a:ext cx="252000" cy="252000"/>
                </a:xfrm>
                <a:prstGeom prst="ellipse">
                  <a:avLst/>
                </a:prstGeom>
                <a:solidFill>
                  <a:schemeClr val="accent2">
                    <a:lumMod val="60000"/>
                    <a:lumOff val="40000"/>
                  </a:schemeClr>
                </a:solidFill>
                <a:ln>
                  <a:headEnd type="none" w="med" len="med"/>
                  <a:tailEnd type="none" w="med" len="med"/>
                </a:ln>
              </p:spPr>
              <p:style>
                <a:lnRef idx="0">
                  <a:schemeClr val="accent2"/>
                </a:lnRef>
                <a:fillRef idx="3">
                  <a:schemeClr val="accent2"/>
                </a:fillRef>
                <a:effectRef idx="3">
                  <a:schemeClr val="accent2"/>
                </a:effectRef>
                <a:fontRef idx="minor">
                  <a:schemeClr val="lt1"/>
                </a:fontRef>
              </p:style>
              <p:txBody>
                <a:bodyPr anchor="ctr"/>
                <a:lstStyle/>
                <a:p>
                  <a:pPr algn="ctr" defTabSz="977900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fr-FR" sz="1400" b="1" dirty="0">
                      <a:solidFill>
                        <a:srgbClr val="002060"/>
                      </a:solidFill>
                    </a:rPr>
                    <a:t>8</a:t>
                  </a:r>
                </a:p>
              </p:txBody>
            </p:sp>
          </p:grpSp>
          <p:sp>
            <p:nvSpPr>
              <p:cNvPr id="125" name="Chevron 124"/>
              <p:cNvSpPr/>
              <p:nvPr/>
            </p:nvSpPr>
            <p:spPr bwMode="auto">
              <a:xfrm>
                <a:off x="7832540" y="1928425"/>
                <a:ext cx="1022228" cy="1150261"/>
              </a:xfrm>
              <a:prstGeom prst="chevron">
                <a:avLst>
                  <a:gd name="adj" fmla="val 25650"/>
                </a:avLst>
              </a:prstGeom>
              <a:solidFill>
                <a:schemeClr val="accent3">
                  <a:lumMod val="75000"/>
                </a:schemeClr>
              </a:solidFill>
              <a:ln>
                <a:headEnd type="none" w="med" len="med"/>
                <a:tailEnd type="none" w="med" len="med"/>
              </a:ln>
            </p:spPr>
            <p:style>
              <a:lnRef idx="3">
                <a:schemeClr val="lt1"/>
              </a:lnRef>
              <a:fillRef idx="1">
                <a:schemeClr val="accent5"/>
              </a:fillRef>
              <a:effectRef idx="1">
                <a:schemeClr val="accent5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defTabSz="977900" fontAlgn="auto">
                  <a:spcBef>
                    <a:spcPts val="0"/>
                  </a:spcBef>
                  <a:spcAft>
                    <a:spcPts val="0"/>
                  </a:spcAft>
                  <a:tabLst>
                    <a:tab pos="0" algn="l"/>
                  </a:tabLst>
                  <a:defRPr/>
                </a:pPr>
                <a:endParaRPr lang="fr-FR" sz="900" dirty="0">
                  <a:solidFill>
                    <a:schemeClr val="bg2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sp>
            <p:nvSpPr>
              <p:cNvPr id="126" name="Chevron 125"/>
              <p:cNvSpPr/>
              <p:nvPr/>
            </p:nvSpPr>
            <p:spPr bwMode="auto">
              <a:xfrm>
                <a:off x="8649609" y="1928425"/>
                <a:ext cx="1022228" cy="1150261"/>
              </a:xfrm>
              <a:prstGeom prst="chevron">
                <a:avLst>
                  <a:gd name="adj" fmla="val 25650"/>
                </a:avLst>
              </a:prstGeom>
              <a:solidFill>
                <a:schemeClr val="accent3">
                  <a:lumMod val="40000"/>
                  <a:lumOff val="60000"/>
                </a:schemeClr>
              </a:solidFill>
              <a:ln>
                <a:headEnd type="none" w="med" len="med"/>
                <a:tailEnd type="none" w="med" len="med"/>
              </a:ln>
            </p:spPr>
            <p:style>
              <a:lnRef idx="3">
                <a:schemeClr val="lt1"/>
              </a:lnRef>
              <a:fillRef idx="1">
                <a:schemeClr val="accent5"/>
              </a:fillRef>
              <a:effectRef idx="1">
                <a:schemeClr val="accent5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defTabSz="977900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fr-FR" sz="900" dirty="0">
                  <a:solidFill>
                    <a:srgbClr val="002060"/>
                  </a:solidFill>
                </a:endParaRPr>
              </a:p>
            </p:txBody>
          </p:sp>
          <p:sp>
            <p:nvSpPr>
              <p:cNvPr id="127" name="Ellipse 126"/>
              <p:cNvSpPr/>
              <p:nvPr/>
            </p:nvSpPr>
            <p:spPr bwMode="auto">
              <a:xfrm>
                <a:off x="8611235" y="1783701"/>
                <a:ext cx="549468" cy="288032"/>
              </a:xfrm>
              <a:prstGeom prst="ellipse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headEnd type="none" w="med" len="med"/>
                <a:tailEnd type="none" w="med" len="med"/>
              </a:ln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defTabSz="977900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fr-FR" sz="1000" b="1" dirty="0">
                    <a:solidFill>
                      <a:srgbClr val="002060"/>
                    </a:solidFill>
                  </a:rPr>
                  <a:t>10</a:t>
                </a:r>
              </a:p>
            </p:txBody>
          </p:sp>
          <p:sp>
            <p:nvSpPr>
              <p:cNvPr id="128" name="Ellipse 127"/>
              <p:cNvSpPr/>
              <p:nvPr/>
            </p:nvSpPr>
            <p:spPr bwMode="auto">
              <a:xfrm>
                <a:off x="7802007" y="1783701"/>
                <a:ext cx="275258" cy="252000"/>
              </a:xfrm>
              <a:prstGeom prst="ellipse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headEnd type="none" w="med" len="med"/>
                <a:tailEnd type="none" w="med" len="med"/>
              </a:ln>
            </p:spPr>
            <p:style>
              <a:lnRef idx="0">
                <a:schemeClr val="accent2"/>
              </a:lnRef>
              <a:fillRef idx="3">
                <a:schemeClr val="accent2"/>
              </a:fillRef>
              <a:effectRef idx="3">
                <a:schemeClr val="accent2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defTabSz="977900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fr-FR" sz="1400" b="1" dirty="0">
                    <a:solidFill>
                      <a:srgbClr val="002060"/>
                    </a:solidFill>
                  </a:rPr>
                  <a:t>9</a:t>
                </a:r>
              </a:p>
            </p:txBody>
          </p:sp>
        </p:grpSp>
        <p:sp>
          <p:nvSpPr>
            <p:cNvPr id="122" name="ZoneTexte 121"/>
            <p:cNvSpPr txBox="1"/>
            <p:nvPr/>
          </p:nvSpPr>
          <p:spPr bwMode="auto">
            <a:xfrm>
              <a:off x="7834323" y="2375646"/>
              <a:ext cx="1100724" cy="266861"/>
            </a:xfrm>
            <a:prstGeom prst="rect">
              <a:avLst/>
            </a:prstGeom>
            <a:noFill/>
          </p:spPr>
          <p:txBody>
            <a:bodyPr anchor="ctr">
              <a:spAutoFit/>
            </a:bodyPr>
            <a:lstStyle/>
            <a:p>
              <a:pPr algn="ctr" defTabSz="977900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fr-FR" sz="900" dirty="0">
                  <a:solidFill>
                    <a:schemeClr val="bg2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Arial" pitchFamily="34" charset="0"/>
                  <a:cs typeface="+mn-cs"/>
                </a:rPr>
                <a:t>Payer</a:t>
              </a:r>
              <a:endParaRPr lang="fr-FR" dirty="0">
                <a:solidFill>
                  <a:schemeClr val="bg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+mn-cs"/>
              </a:endParaRPr>
            </a:p>
          </p:txBody>
        </p:sp>
        <p:sp>
          <p:nvSpPr>
            <p:cNvPr id="123" name="ZoneTexte 8"/>
            <p:cNvSpPr txBox="1">
              <a:spLocks noChangeArrowheads="1"/>
            </p:cNvSpPr>
            <p:nvPr/>
          </p:nvSpPr>
          <p:spPr bwMode="auto">
            <a:xfrm>
              <a:off x="8716203" y="2307286"/>
              <a:ext cx="1100137" cy="42821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ctr">
              <a:spAutoFit/>
            </a:bodyPr>
            <a:lstStyle>
              <a:lvl1pPr defTabSz="977900">
                <a:defRPr>
                  <a:solidFill>
                    <a:schemeClr val="tx1"/>
                  </a:solidFill>
                  <a:latin typeface="Calibri" pitchFamily="34" charset="0"/>
                </a:defRPr>
              </a:lvl1pPr>
              <a:lvl2pPr marL="742950" indent="-285750" defTabSz="977900">
                <a:defRPr>
                  <a:solidFill>
                    <a:schemeClr val="tx1"/>
                  </a:solidFill>
                  <a:latin typeface="Calibri" pitchFamily="34" charset="0"/>
                </a:defRPr>
              </a:lvl2pPr>
              <a:lvl3pPr marL="1143000" indent="-228600" defTabSz="977900">
                <a:defRPr>
                  <a:solidFill>
                    <a:schemeClr val="tx1"/>
                  </a:solidFill>
                  <a:latin typeface="Calibri" pitchFamily="34" charset="0"/>
                </a:defRPr>
              </a:lvl3pPr>
              <a:lvl4pPr marL="1600200" indent="-228600" defTabSz="977900">
                <a:defRPr>
                  <a:solidFill>
                    <a:schemeClr val="tx1"/>
                  </a:solidFill>
                  <a:latin typeface="Calibri" pitchFamily="34" charset="0"/>
                </a:defRPr>
              </a:lvl4pPr>
              <a:lvl5pPr marL="2057400" indent="-228600" defTabSz="977900">
                <a:defRPr>
                  <a:solidFill>
                    <a:schemeClr val="tx1"/>
                  </a:solidFill>
                  <a:latin typeface="Calibri" pitchFamily="34" charset="0"/>
                </a:defRPr>
              </a:lvl5pPr>
              <a:lvl6pPr marL="2514600" indent="-228600" defTabSz="9779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6pPr>
              <a:lvl7pPr marL="2971800" indent="-228600" defTabSz="9779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7pPr>
              <a:lvl8pPr marL="3429000" indent="-228600" defTabSz="9779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8pPr>
              <a:lvl9pPr marL="3886200" indent="-228600" defTabSz="9779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9pPr>
            </a:lstStyle>
            <a:p>
              <a:pPr algn="ctr"/>
              <a:r>
                <a:rPr lang="fr-FR" altLang="fr-FR" sz="900">
                  <a:solidFill>
                    <a:srgbClr val="002060"/>
                  </a:solidFill>
                </a:rPr>
                <a:t>Suivre et </a:t>
              </a:r>
              <a:br>
                <a:rPr lang="fr-FR" altLang="fr-FR" sz="900">
                  <a:solidFill>
                    <a:srgbClr val="002060"/>
                  </a:solidFill>
                </a:rPr>
              </a:br>
              <a:r>
                <a:rPr lang="fr-FR" altLang="fr-FR" sz="900">
                  <a:solidFill>
                    <a:srgbClr val="002060"/>
                  </a:solidFill>
                </a:rPr>
                <a:t>évaluer</a:t>
              </a:r>
            </a:p>
          </p:txBody>
        </p:sp>
      </p:grpSp>
      <p:cxnSp>
        <p:nvCxnSpPr>
          <p:cNvPr id="154" name="Connecteur droit 153"/>
          <p:cNvCxnSpPr/>
          <p:nvPr/>
        </p:nvCxnSpPr>
        <p:spPr>
          <a:xfrm>
            <a:off x="1360488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Connecteur droit 154"/>
          <p:cNvCxnSpPr/>
          <p:nvPr/>
        </p:nvCxnSpPr>
        <p:spPr>
          <a:xfrm>
            <a:off x="2103438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Connecteur droit 155"/>
          <p:cNvCxnSpPr/>
          <p:nvPr/>
        </p:nvCxnSpPr>
        <p:spPr>
          <a:xfrm>
            <a:off x="4025900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Connecteur droit 156"/>
          <p:cNvCxnSpPr/>
          <p:nvPr/>
        </p:nvCxnSpPr>
        <p:spPr>
          <a:xfrm>
            <a:off x="2992438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Connecteur droit 157"/>
          <p:cNvCxnSpPr/>
          <p:nvPr/>
        </p:nvCxnSpPr>
        <p:spPr>
          <a:xfrm>
            <a:off x="5148263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Connecteur droit 158"/>
          <p:cNvCxnSpPr/>
          <p:nvPr/>
        </p:nvCxnSpPr>
        <p:spPr>
          <a:xfrm>
            <a:off x="7451725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Connecteur droit 159"/>
          <p:cNvCxnSpPr/>
          <p:nvPr/>
        </p:nvCxnSpPr>
        <p:spPr>
          <a:xfrm>
            <a:off x="6715125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Connecteur droit 160"/>
          <p:cNvCxnSpPr/>
          <p:nvPr/>
        </p:nvCxnSpPr>
        <p:spPr>
          <a:xfrm>
            <a:off x="5943600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Connecteur droit 161"/>
          <p:cNvCxnSpPr/>
          <p:nvPr/>
        </p:nvCxnSpPr>
        <p:spPr>
          <a:xfrm>
            <a:off x="8158163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3" name="Connecteur droit 162"/>
          <p:cNvCxnSpPr/>
          <p:nvPr/>
        </p:nvCxnSpPr>
        <p:spPr>
          <a:xfrm>
            <a:off x="669925" y="2451100"/>
            <a:ext cx="829468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Connecteur droit 163"/>
          <p:cNvCxnSpPr/>
          <p:nvPr/>
        </p:nvCxnSpPr>
        <p:spPr>
          <a:xfrm>
            <a:off x="677863" y="3289300"/>
            <a:ext cx="829468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Connecteur droit 164"/>
          <p:cNvCxnSpPr/>
          <p:nvPr/>
        </p:nvCxnSpPr>
        <p:spPr>
          <a:xfrm>
            <a:off x="677863" y="4378325"/>
            <a:ext cx="827722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Connecteur droit 165"/>
          <p:cNvCxnSpPr/>
          <p:nvPr/>
        </p:nvCxnSpPr>
        <p:spPr>
          <a:xfrm>
            <a:off x="698500" y="3651250"/>
            <a:ext cx="825658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7" name="Connecteur droit 166"/>
          <p:cNvCxnSpPr/>
          <p:nvPr/>
        </p:nvCxnSpPr>
        <p:spPr>
          <a:xfrm>
            <a:off x="690563" y="2851150"/>
            <a:ext cx="827405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Connecteur droit 167"/>
          <p:cNvCxnSpPr/>
          <p:nvPr/>
        </p:nvCxnSpPr>
        <p:spPr>
          <a:xfrm>
            <a:off x="695325" y="3990975"/>
            <a:ext cx="825976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9" name="ZoneTexte 168"/>
          <p:cNvSpPr txBox="1"/>
          <p:nvPr/>
        </p:nvSpPr>
        <p:spPr>
          <a:xfrm>
            <a:off x="-34517" y="2114095"/>
            <a:ext cx="790172" cy="248547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>
            <a:spAutoFit/>
            <a:scene3d>
              <a:camera prst="orthographicFront">
                <a:rot lat="0" lon="0" rev="3000000"/>
              </a:camera>
              <a:lightRig rig="threePt" dir="t"/>
            </a:scene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00" dirty="0">
                <a:latin typeface="+mn-lt"/>
                <a:cs typeface="+mn-cs"/>
              </a:rPr>
              <a:t>Utilisateur</a:t>
            </a:r>
          </a:p>
        </p:txBody>
      </p:sp>
      <p:sp>
        <p:nvSpPr>
          <p:cNvPr id="170" name="ZoneTexte 169"/>
          <p:cNvSpPr txBox="1"/>
          <p:nvPr/>
        </p:nvSpPr>
        <p:spPr>
          <a:xfrm>
            <a:off x="-69940" y="2528499"/>
            <a:ext cx="914662" cy="246221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>
            <a:spAutoFit/>
            <a:scene3d>
              <a:camera prst="orthographicFront">
                <a:rot lat="0" lon="0" rev="3000000"/>
              </a:camera>
              <a:lightRig rig="threePt" dir="t"/>
            </a:scene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00" dirty="0">
                <a:latin typeface="+mn-lt"/>
                <a:cs typeface="+mn-cs"/>
              </a:rPr>
              <a:t>Prescripteur</a:t>
            </a:r>
          </a:p>
        </p:txBody>
      </p:sp>
      <p:cxnSp>
        <p:nvCxnSpPr>
          <p:cNvPr id="171" name="Connecteur droit 170"/>
          <p:cNvCxnSpPr/>
          <p:nvPr/>
        </p:nvCxnSpPr>
        <p:spPr>
          <a:xfrm>
            <a:off x="684213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Connecteur droit 171"/>
          <p:cNvCxnSpPr/>
          <p:nvPr/>
        </p:nvCxnSpPr>
        <p:spPr>
          <a:xfrm>
            <a:off x="8964613" y="2079625"/>
            <a:ext cx="0" cy="3581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3" name="ZoneTexte 172"/>
          <p:cNvSpPr txBox="1"/>
          <p:nvPr/>
        </p:nvSpPr>
        <p:spPr>
          <a:xfrm>
            <a:off x="-1499" y="2919467"/>
            <a:ext cx="743446" cy="246221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>
            <a:spAutoFit/>
            <a:scene3d>
              <a:camera prst="orthographicFront">
                <a:rot lat="0" lon="0" rev="3000000"/>
              </a:camera>
              <a:lightRig rig="threePt" dir="t"/>
            </a:scene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00" dirty="0">
                <a:latin typeface="+mn-lt"/>
                <a:cs typeface="+mn-cs"/>
              </a:rPr>
              <a:t>Acheteur</a:t>
            </a:r>
          </a:p>
        </p:txBody>
      </p:sp>
      <p:sp>
        <p:nvSpPr>
          <p:cNvPr id="174" name="ZoneTexte 173"/>
          <p:cNvSpPr txBox="1"/>
          <p:nvPr/>
        </p:nvSpPr>
        <p:spPr>
          <a:xfrm>
            <a:off x="0" y="4451940"/>
            <a:ext cx="743446" cy="400110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>
            <a:spAutoFit/>
            <a:scene3d>
              <a:camera prst="orthographicFront">
                <a:rot lat="0" lon="0" rev="3000000"/>
              </a:camera>
              <a:lightRig rig="threePt" dir="t"/>
            </a:scene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00" dirty="0">
                <a:latin typeface="+mn-lt"/>
                <a:cs typeface="+mn-cs"/>
              </a:rPr>
              <a:t>Cellule juridique</a:t>
            </a:r>
          </a:p>
        </p:txBody>
      </p:sp>
      <p:sp>
        <p:nvSpPr>
          <p:cNvPr id="175" name="ZoneTexte 174"/>
          <p:cNvSpPr txBox="1"/>
          <p:nvPr/>
        </p:nvSpPr>
        <p:spPr>
          <a:xfrm>
            <a:off x="-69940" y="5261138"/>
            <a:ext cx="877067" cy="400110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>
            <a:spAutoFit/>
            <a:scene3d>
              <a:camera prst="orthographicFront">
                <a:rot lat="0" lon="0" rev="3000000"/>
              </a:camera>
              <a:lightRig rig="threePt" dir="t"/>
            </a:scene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00" dirty="0">
                <a:latin typeface="+mn-lt"/>
                <a:cs typeface="+mn-cs"/>
              </a:rPr>
              <a:t>Responsable logistique</a:t>
            </a:r>
          </a:p>
        </p:txBody>
      </p:sp>
      <p:grpSp>
        <p:nvGrpSpPr>
          <p:cNvPr id="176" name="Groupe 23"/>
          <p:cNvGrpSpPr>
            <a:grpSpLocks/>
          </p:cNvGrpSpPr>
          <p:nvPr/>
        </p:nvGrpSpPr>
        <p:grpSpPr bwMode="auto">
          <a:xfrm>
            <a:off x="34925" y="6049963"/>
            <a:ext cx="4494213" cy="403225"/>
            <a:chOff x="1004965" y="5856273"/>
            <a:chExt cx="4538416" cy="505422"/>
          </a:xfrm>
        </p:grpSpPr>
        <p:sp>
          <p:nvSpPr>
            <p:cNvPr id="177" name="Rectangle 176"/>
            <p:cNvSpPr/>
            <p:nvPr/>
          </p:nvSpPr>
          <p:spPr>
            <a:xfrm>
              <a:off x="1004965" y="5856273"/>
              <a:ext cx="4538416" cy="505422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solidFill>
                <a:schemeClr val="accent6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fr-FR"/>
            </a:p>
          </p:txBody>
        </p:sp>
        <p:sp>
          <p:nvSpPr>
            <p:cNvPr id="178" name="ZoneTexte 246"/>
            <p:cNvSpPr txBox="1">
              <a:spLocks noChangeArrowheads="1"/>
            </p:cNvSpPr>
            <p:nvPr/>
          </p:nvSpPr>
          <p:spPr bwMode="auto">
            <a:xfrm>
              <a:off x="2743568" y="5948099"/>
              <a:ext cx="792088" cy="30777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9pPr>
            </a:lstStyle>
            <a:p>
              <a:r>
                <a:rPr lang="fr-FR" altLang="fr-FR" sz="1400"/>
                <a:t>Leader</a:t>
              </a:r>
              <a:endParaRPr lang="fr-FR" altLang="fr-FR" sz="1600"/>
            </a:p>
          </p:txBody>
        </p:sp>
        <p:sp>
          <p:nvSpPr>
            <p:cNvPr id="179" name="ZoneTexte 247"/>
            <p:cNvSpPr txBox="1">
              <a:spLocks noChangeArrowheads="1"/>
            </p:cNvSpPr>
            <p:nvPr/>
          </p:nvSpPr>
          <p:spPr bwMode="auto">
            <a:xfrm>
              <a:off x="4042463" y="5950360"/>
              <a:ext cx="1274574" cy="30777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9pPr>
            </a:lstStyle>
            <a:p>
              <a:r>
                <a:rPr lang="fr-FR" altLang="fr-FR" sz="1400"/>
                <a:t>Contributeur</a:t>
              </a:r>
            </a:p>
          </p:txBody>
        </p:sp>
        <p:sp>
          <p:nvSpPr>
            <p:cNvPr id="180" name="ZoneTexte 248"/>
            <p:cNvSpPr txBox="1">
              <a:spLocks noChangeArrowheads="1"/>
            </p:cNvSpPr>
            <p:nvPr/>
          </p:nvSpPr>
          <p:spPr bwMode="auto">
            <a:xfrm>
              <a:off x="1074815" y="5932711"/>
              <a:ext cx="1134990" cy="33855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</a:defRPr>
              </a:lvl9pPr>
            </a:lstStyle>
            <a:p>
              <a:r>
                <a:rPr lang="fr-FR" altLang="fr-FR" sz="1600" i="1" u="sng"/>
                <a:t>Légende :</a:t>
              </a:r>
            </a:p>
          </p:txBody>
        </p:sp>
      </p:grpSp>
      <p:grpSp>
        <p:nvGrpSpPr>
          <p:cNvPr id="181" name="Groupe 48"/>
          <p:cNvGrpSpPr>
            <a:grpSpLocks/>
          </p:cNvGrpSpPr>
          <p:nvPr/>
        </p:nvGrpSpPr>
        <p:grpSpPr bwMode="auto">
          <a:xfrm>
            <a:off x="822325" y="2528888"/>
            <a:ext cx="314325" cy="280987"/>
            <a:chOff x="-1980728" y="1340783"/>
            <a:chExt cx="288000" cy="288000"/>
          </a:xfrm>
        </p:grpSpPr>
        <p:sp>
          <p:nvSpPr>
            <p:cNvPr id="182" name="Ellipse 181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183" name="Ellipse 182"/>
            <p:cNvSpPr/>
            <p:nvPr/>
          </p:nvSpPr>
          <p:spPr bwMode="auto">
            <a:xfrm>
              <a:off x="-1900728" y="1420511"/>
              <a:ext cx="128000" cy="128543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grpSp>
        <p:nvGrpSpPr>
          <p:cNvPr id="184" name="Groupe 48"/>
          <p:cNvGrpSpPr>
            <a:grpSpLocks/>
          </p:cNvGrpSpPr>
          <p:nvPr/>
        </p:nvGrpSpPr>
        <p:grpSpPr bwMode="auto">
          <a:xfrm>
            <a:off x="2371725" y="2944813"/>
            <a:ext cx="314325" cy="280987"/>
            <a:chOff x="-1980728" y="1340783"/>
            <a:chExt cx="288000" cy="288000"/>
          </a:xfrm>
        </p:grpSpPr>
        <p:sp>
          <p:nvSpPr>
            <p:cNvPr id="185" name="Ellipse 184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186" name="Ellipse 185"/>
            <p:cNvSpPr/>
            <p:nvPr/>
          </p:nvSpPr>
          <p:spPr bwMode="auto">
            <a:xfrm>
              <a:off x="-1900728" y="1420511"/>
              <a:ext cx="128000" cy="128543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grpSp>
        <p:nvGrpSpPr>
          <p:cNvPr id="187" name="Groupe 48"/>
          <p:cNvGrpSpPr>
            <a:grpSpLocks/>
          </p:cNvGrpSpPr>
          <p:nvPr/>
        </p:nvGrpSpPr>
        <p:grpSpPr bwMode="auto">
          <a:xfrm>
            <a:off x="1525588" y="2957513"/>
            <a:ext cx="314325" cy="280987"/>
            <a:chOff x="-1980728" y="1340783"/>
            <a:chExt cx="288000" cy="288000"/>
          </a:xfrm>
        </p:grpSpPr>
        <p:sp>
          <p:nvSpPr>
            <p:cNvPr id="188" name="Ellipse 187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189" name="Ellipse 188"/>
            <p:cNvSpPr/>
            <p:nvPr/>
          </p:nvSpPr>
          <p:spPr bwMode="auto">
            <a:xfrm>
              <a:off x="-1900728" y="1420511"/>
              <a:ext cx="128000" cy="128543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grpSp>
        <p:nvGrpSpPr>
          <p:cNvPr id="190" name="Groupe 48"/>
          <p:cNvGrpSpPr>
            <a:grpSpLocks/>
          </p:cNvGrpSpPr>
          <p:nvPr/>
        </p:nvGrpSpPr>
        <p:grpSpPr bwMode="auto">
          <a:xfrm>
            <a:off x="3346450" y="4057650"/>
            <a:ext cx="314325" cy="280988"/>
            <a:chOff x="-1980728" y="1340783"/>
            <a:chExt cx="288000" cy="288000"/>
          </a:xfrm>
        </p:grpSpPr>
        <p:sp>
          <p:nvSpPr>
            <p:cNvPr id="191" name="Ellipse 190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192" name="Ellipse 191"/>
            <p:cNvSpPr/>
            <p:nvPr/>
          </p:nvSpPr>
          <p:spPr bwMode="auto">
            <a:xfrm>
              <a:off x="-1900728" y="1420512"/>
              <a:ext cx="128000" cy="128542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grpSp>
        <p:nvGrpSpPr>
          <p:cNvPr id="193" name="Groupe 48"/>
          <p:cNvGrpSpPr>
            <a:grpSpLocks/>
          </p:cNvGrpSpPr>
          <p:nvPr/>
        </p:nvGrpSpPr>
        <p:grpSpPr bwMode="auto">
          <a:xfrm>
            <a:off x="4419600" y="2941638"/>
            <a:ext cx="314325" cy="280987"/>
            <a:chOff x="-1980728" y="1340783"/>
            <a:chExt cx="288000" cy="288000"/>
          </a:xfrm>
        </p:grpSpPr>
        <p:sp>
          <p:nvSpPr>
            <p:cNvPr id="194" name="Ellipse 193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195" name="Ellipse 194"/>
            <p:cNvSpPr/>
            <p:nvPr/>
          </p:nvSpPr>
          <p:spPr bwMode="auto">
            <a:xfrm>
              <a:off x="-1900728" y="1420511"/>
              <a:ext cx="128000" cy="128543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grpSp>
        <p:nvGrpSpPr>
          <p:cNvPr id="196" name="Groupe 48"/>
          <p:cNvGrpSpPr>
            <a:grpSpLocks/>
          </p:cNvGrpSpPr>
          <p:nvPr/>
        </p:nvGrpSpPr>
        <p:grpSpPr bwMode="auto">
          <a:xfrm>
            <a:off x="5410200" y="4895850"/>
            <a:ext cx="314325" cy="280988"/>
            <a:chOff x="-1980728" y="1340783"/>
            <a:chExt cx="288000" cy="288000"/>
          </a:xfrm>
        </p:grpSpPr>
        <p:sp>
          <p:nvSpPr>
            <p:cNvPr id="197" name="Ellipse 196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198" name="Ellipse 197"/>
            <p:cNvSpPr/>
            <p:nvPr/>
          </p:nvSpPr>
          <p:spPr bwMode="auto">
            <a:xfrm>
              <a:off x="-1900728" y="1420512"/>
              <a:ext cx="128000" cy="128542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grpSp>
        <p:nvGrpSpPr>
          <p:cNvPr id="199" name="Groupe 48"/>
          <p:cNvGrpSpPr>
            <a:grpSpLocks/>
          </p:cNvGrpSpPr>
          <p:nvPr/>
        </p:nvGrpSpPr>
        <p:grpSpPr bwMode="auto">
          <a:xfrm>
            <a:off x="8397875" y="2944813"/>
            <a:ext cx="314325" cy="280987"/>
            <a:chOff x="-1980728" y="1340783"/>
            <a:chExt cx="288000" cy="288000"/>
          </a:xfrm>
        </p:grpSpPr>
        <p:sp>
          <p:nvSpPr>
            <p:cNvPr id="200" name="Ellipse 199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201" name="Ellipse 200"/>
            <p:cNvSpPr/>
            <p:nvPr/>
          </p:nvSpPr>
          <p:spPr bwMode="auto">
            <a:xfrm>
              <a:off x="-1900728" y="1420511"/>
              <a:ext cx="128000" cy="128543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sp>
        <p:nvSpPr>
          <p:cNvPr id="202" name="ZoneTexte 201"/>
          <p:cNvSpPr txBox="1"/>
          <p:nvPr/>
        </p:nvSpPr>
        <p:spPr>
          <a:xfrm>
            <a:off x="-82879" y="4018132"/>
            <a:ext cx="959565" cy="400110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>
            <a:spAutoFit/>
            <a:scene3d>
              <a:camera prst="orthographicFront">
                <a:rot lat="0" lon="0" rev="3000000"/>
              </a:camera>
              <a:lightRig rig="threePt" dir="t"/>
            </a:scene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00" dirty="0">
                <a:latin typeface="+mn-lt"/>
                <a:cs typeface="+mn-cs"/>
              </a:rPr>
              <a:t>Gestionnaire des marchés</a:t>
            </a:r>
          </a:p>
        </p:txBody>
      </p:sp>
      <p:sp>
        <p:nvSpPr>
          <p:cNvPr id="203" name="Ellipse 202"/>
          <p:cNvSpPr/>
          <p:nvPr/>
        </p:nvSpPr>
        <p:spPr bwMode="auto">
          <a:xfrm>
            <a:off x="2459038" y="2625725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04" name="Ellipse 203"/>
          <p:cNvSpPr/>
          <p:nvPr/>
        </p:nvSpPr>
        <p:spPr bwMode="auto">
          <a:xfrm>
            <a:off x="8485188" y="3425825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05" name="Ellipse 204"/>
          <p:cNvSpPr/>
          <p:nvPr/>
        </p:nvSpPr>
        <p:spPr bwMode="auto">
          <a:xfrm>
            <a:off x="1624013" y="2606675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07" name="Ellipse 206"/>
          <p:cNvSpPr/>
          <p:nvPr/>
        </p:nvSpPr>
        <p:spPr bwMode="auto">
          <a:xfrm>
            <a:off x="2468563" y="4608513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08" name="Ellipse 207"/>
          <p:cNvSpPr/>
          <p:nvPr/>
        </p:nvSpPr>
        <p:spPr bwMode="auto">
          <a:xfrm>
            <a:off x="4498975" y="4159250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09" name="Ellipse 208"/>
          <p:cNvSpPr/>
          <p:nvPr/>
        </p:nvSpPr>
        <p:spPr bwMode="auto">
          <a:xfrm>
            <a:off x="899592" y="3414713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10" name="Ellipse 209"/>
          <p:cNvSpPr/>
          <p:nvPr/>
        </p:nvSpPr>
        <p:spPr bwMode="auto">
          <a:xfrm>
            <a:off x="4506913" y="2622550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11" name="Ellipse 210"/>
          <p:cNvSpPr/>
          <p:nvPr/>
        </p:nvSpPr>
        <p:spPr bwMode="auto">
          <a:xfrm>
            <a:off x="3433763" y="3035300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12" name="Ellipse 211"/>
          <p:cNvSpPr/>
          <p:nvPr/>
        </p:nvSpPr>
        <p:spPr bwMode="auto">
          <a:xfrm>
            <a:off x="927100" y="3038475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13" name="ZoneTexte 212"/>
          <p:cNvSpPr txBox="1"/>
          <p:nvPr/>
        </p:nvSpPr>
        <p:spPr>
          <a:xfrm>
            <a:off x="-11154" y="3225580"/>
            <a:ext cx="743446" cy="400110"/>
          </a:xfrm>
          <a:prstGeom prst="rect">
            <a:avLst/>
          </a:prstGeom>
          <a:noFill/>
          <a:scene3d>
            <a:camera prst="orthographicFront">
              <a:rot lat="0" lon="0" rev="0"/>
            </a:camera>
            <a:lightRig rig="threePt" dir="t"/>
          </a:scene3d>
        </p:spPr>
        <p:txBody>
          <a:bodyPr>
            <a:spAutoFit/>
            <a:scene3d>
              <a:camera prst="orthographicFront">
                <a:rot lat="0" lon="0" rev="3000000"/>
              </a:camera>
              <a:lightRig rig="threePt" dir="t"/>
            </a:scene3d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00" dirty="0">
                <a:latin typeface="+mn-lt"/>
                <a:cs typeface="+mn-cs"/>
              </a:rPr>
              <a:t>Contrôle de gestion</a:t>
            </a:r>
          </a:p>
        </p:txBody>
      </p:sp>
      <p:sp>
        <p:nvSpPr>
          <p:cNvPr id="215" name="Ellipse 214"/>
          <p:cNvSpPr/>
          <p:nvPr/>
        </p:nvSpPr>
        <p:spPr bwMode="auto">
          <a:xfrm>
            <a:off x="2468563" y="339883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16" name="Ellipse 215"/>
          <p:cNvSpPr/>
          <p:nvPr/>
        </p:nvSpPr>
        <p:spPr bwMode="auto">
          <a:xfrm>
            <a:off x="8478838" y="259238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17" name="Ellipse 216"/>
          <p:cNvSpPr/>
          <p:nvPr/>
        </p:nvSpPr>
        <p:spPr bwMode="auto">
          <a:xfrm>
            <a:off x="8485188" y="414813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18" name="Ellipse 217"/>
          <p:cNvSpPr/>
          <p:nvPr/>
        </p:nvSpPr>
        <p:spPr bwMode="auto">
          <a:xfrm>
            <a:off x="8485188" y="4606925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19" name="Ellipse 218"/>
          <p:cNvSpPr/>
          <p:nvPr/>
        </p:nvSpPr>
        <p:spPr bwMode="auto">
          <a:xfrm>
            <a:off x="8485188" y="2233613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20" name="Ellipse 219"/>
          <p:cNvSpPr/>
          <p:nvPr/>
        </p:nvSpPr>
        <p:spPr bwMode="auto">
          <a:xfrm>
            <a:off x="2470150" y="2227263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21" name="Ellipse 220"/>
          <p:cNvSpPr/>
          <p:nvPr/>
        </p:nvSpPr>
        <p:spPr bwMode="auto">
          <a:xfrm>
            <a:off x="935038" y="220503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cxnSp>
        <p:nvCxnSpPr>
          <p:cNvPr id="222" name="Connecteur droit 221"/>
          <p:cNvCxnSpPr/>
          <p:nvPr/>
        </p:nvCxnSpPr>
        <p:spPr>
          <a:xfrm>
            <a:off x="687388" y="5661025"/>
            <a:ext cx="827722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3" name="Groupe 48"/>
          <p:cNvGrpSpPr>
            <a:grpSpLocks/>
          </p:cNvGrpSpPr>
          <p:nvPr/>
        </p:nvGrpSpPr>
        <p:grpSpPr bwMode="auto">
          <a:xfrm>
            <a:off x="1392238" y="6129338"/>
            <a:ext cx="314325" cy="280987"/>
            <a:chOff x="-1980728" y="1340783"/>
            <a:chExt cx="288000" cy="288000"/>
          </a:xfrm>
        </p:grpSpPr>
        <p:sp>
          <p:nvSpPr>
            <p:cNvPr id="224" name="Ellipse 223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225" name="Ellipse 224"/>
            <p:cNvSpPr/>
            <p:nvPr/>
          </p:nvSpPr>
          <p:spPr bwMode="auto">
            <a:xfrm>
              <a:off x="-1900728" y="1420511"/>
              <a:ext cx="128000" cy="128543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sp>
        <p:nvSpPr>
          <p:cNvPr id="226" name="Ellipse 225"/>
          <p:cNvSpPr/>
          <p:nvPr/>
        </p:nvSpPr>
        <p:spPr bwMode="auto">
          <a:xfrm>
            <a:off x="2862263" y="6219825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cxnSp>
        <p:nvCxnSpPr>
          <p:cNvPr id="227" name="Connecteur droit 226"/>
          <p:cNvCxnSpPr/>
          <p:nvPr/>
        </p:nvCxnSpPr>
        <p:spPr>
          <a:xfrm>
            <a:off x="666750" y="4851400"/>
            <a:ext cx="829468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Connecteur droit 227"/>
          <p:cNvCxnSpPr/>
          <p:nvPr/>
        </p:nvCxnSpPr>
        <p:spPr>
          <a:xfrm>
            <a:off x="704850" y="5213350"/>
            <a:ext cx="8259763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9" name="ZoneTexte 228"/>
          <p:cNvSpPr txBox="1"/>
          <p:nvPr/>
        </p:nvSpPr>
        <p:spPr>
          <a:xfrm>
            <a:off x="0" y="3627438"/>
            <a:ext cx="830263" cy="4159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50" dirty="0">
                <a:latin typeface="+mn-lt"/>
                <a:cs typeface="+mn-cs"/>
              </a:rPr>
              <a:t>Référent achat</a:t>
            </a:r>
          </a:p>
        </p:txBody>
      </p:sp>
      <p:sp>
        <p:nvSpPr>
          <p:cNvPr id="230" name="ZoneTexte 229"/>
          <p:cNvSpPr txBox="1"/>
          <p:nvPr/>
        </p:nvSpPr>
        <p:spPr>
          <a:xfrm>
            <a:off x="-84138" y="4865688"/>
            <a:ext cx="1123951" cy="41592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50" dirty="0">
                <a:latin typeface="+mn-lt"/>
                <a:cs typeface="+mn-cs"/>
              </a:rPr>
              <a:t>Gestionnaire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fr-FR" sz="1050" dirty="0">
                <a:latin typeface="+mn-lt"/>
                <a:cs typeface="+mn-cs"/>
              </a:rPr>
              <a:t>de commande</a:t>
            </a:r>
          </a:p>
        </p:txBody>
      </p:sp>
      <p:sp>
        <p:nvSpPr>
          <p:cNvPr id="231" name="Ellipse 230"/>
          <p:cNvSpPr/>
          <p:nvPr/>
        </p:nvSpPr>
        <p:spPr bwMode="auto">
          <a:xfrm>
            <a:off x="3419475" y="220503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32" name="Ellipse 231"/>
          <p:cNvSpPr/>
          <p:nvPr/>
        </p:nvSpPr>
        <p:spPr bwMode="auto">
          <a:xfrm>
            <a:off x="4503738" y="2220913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33" name="Ellipse 232"/>
          <p:cNvSpPr/>
          <p:nvPr/>
        </p:nvSpPr>
        <p:spPr bwMode="auto">
          <a:xfrm>
            <a:off x="935038" y="4976813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34" name="Ellipse 233"/>
          <p:cNvSpPr/>
          <p:nvPr/>
        </p:nvSpPr>
        <p:spPr bwMode="auto">
          <a:xfrm>
            <a:off x="935038" y="539908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35" name="Ellipse 234"/>
          <p:cNvSpPr/>
          <p:nvPr/>
        </p:nvSpPr>
        <p:spPr bwMode="auto">
          <a:xfrm>
            <a:off x="2487613" y="537368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37" name="Ellipse 236"/>
          <p:cNvSpPr/>
          <p:nvPr/>
        </p:nvSpPr>
        <p:spPr bwMode="auto">
          <a:xfrm>
            <a:off x="6248400" y="4978400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38" name="Ellipse 237"/>
          <p:cNvSpPr/>
          <p:nvPr/>
        </p:nvSpPr>
        <p:spPr bwMode="auto">
          <a:xfrm>
            <a:off x="3416300" y="460533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39" name="Ellipse 238"/>
          <p:cNvSpPr/>
          <p:nvPr/>
        </p:nvSpPr>
        <p:spPr bwMode="auto">
          <a:xfrm>
            <a:off x="4491038" y="460533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40" name="Ellipse 239"/>
          <p:cNvSpPr/>
          <p:nvPr/>
        </p:nvSpPr>
        <p:spPr bwMode="auto">
          <a:xfrm>
            <a:off x="8485188" y="536098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grpSp>
        <p:nvGrpSpPr>
          <p:cNvPr id="241" name="Groupe 48"/>
          <p:cNvGrpSpPr>
            <a:grpSpLocks/>
          </p:cNvGrpSpPr>
          <p:nvPr/>
        </p:nvGrpSpPr>
        <p:grpSpPr bwMode="auto">
          <a:xfrm>
            <a:off x="6873875" y="4895850"/>
            <a:ext cx="314325" cy="280988"/>
            <a:chOff x="-1980728" y="1340783"/>
            <a:chExt cx="288000" cy="288000"/>
          </a:xfrm>
        </p:grpSpPr>
        <p:sp>
          <p:nvSpPr>
            <p:cNvPr id="242" name="Ellipse 241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243" name="Ellipse 242"/>
            <p:cNvSpPr/>
            <p:nvPr/>
          </p:nvSpPr>
          <p:spPr bwMode="auto">
            <a:xfrm>
              <a:off x="-1900728" y="1420512"/>
              <a:ext cx="128000" cy="128542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grpSp>
        <p:nvGrpSpPr>
          <p:cNvPr id="244" name="Groupe 48"/>
          <p:cNvGrpSpPr>
            <a:grpSpLocks/>
          </p:cNvGrpSpPr>
          <p:nvPr/>
        </p:nvGrpSpPr>
        <p:grpSpPr bwMode="auto">
          <a:xfrm>
            <a:off x="6180138" y="5321300"/>
            <a:ext cx="314325" cy="280988"/>
            <a:chOff x="-1980728" y="1340783"/>
            <a:chExt cx="288000" cy="288000"/>
          </a:xfrm>
        </p:grpSpPr>
        <p:sp>
          <p:nvSpPr>
            <p:cNvPr id="245" name="Ellipse 244"/>
            <p:cNvSpPr/>
            <p:nvPr/>
          </p:nvSpPr>
          <p:spPr bwMode="auto">
            <a:xfrm>
              <a:off x="-1980728" y="1340783"/>
              <a:ext cx="288000" cy="288000"/>
            </a:xfrm>
            <a:prstGeom prst="ellipse">
              <a:avLst/>
            </a:prstGeom>
            <a:noFill/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  <p:sp>
          <p:nvSpPr>
            <p:cNvPr id="246" name="Ellipse 245"/>
            <p:cNvSpPr/>
            <p:nvPr/>
          </p:nvSpPr>
          <p:spPr bwMode="auto">
            <a:xfrm>
              <a:off x="-1900728" y="1420512"/>
              <a:ext cx="128000" cy="128542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chemeClr val="tx1">
                  <a:lumMod val="85000"/>
                  <a:lumOff val="15000"/>
                </a:schemeClr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>
              <a:spAutoFit/>
            </a:bodyPr>
            <a:lstStyle/>
            <a:p>
              <a:pPr algn="ctr" fontAlgn="auto">
                <a:spcBef>
                  <a:spcPct val="50000"/>
                </a:spcBef>
                <a:spcAft>
                  <a:spcPts val="0"/>
                </a:spcAft>
                <a:defRPr/>
              </a:pPr>
              <a:endParaRPr lang="fr-FR" b="1" dirty="0">
                <a:latin typeface="+mn-lt"/>
              </a:endParaRPr>
            </a:p>
          </p:txBody>
        </p:sp>
      </p:grpSp>
      <p:sp>
        <p:nvSpPr>
          <p:cNvPr id="247" name="Ellipse 246"/>
          <p:cNvSpPr/>
          <p:nvPr/>
        </p:nvSpPr>
        <p:spPr bwMode="auto">
          <a:xfrm>
            <a:off x="3416300" y="5373688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48" name="Ellipse 247"/>
          <p:cNvSpPr/>
          <p:nvPr/>
        </p:nvSpPr>
        <p:spPr bwMode="auto">
          <a:xfrm>
            <a:off x="8485188" y="4976813"/>
            <a:ext cx="139700" cy="119062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50" name="Ellipse 249"/>
          <p:cNvSpPr/>
          <p:nvPr/>
        </p:nvSpPr>
        <p:spPr bwMode="auto">
          <a:xfrm>
            <a:off x="899592" y="3773165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  <p:sp>
        <p:nvSpPr>
          <p:cNvPr id="251" name="Ellipse 250"/>
          <p:cNvSpPr/>
          <p:nvPr/>
        </p:nvSpPr>
        <p:spPr bwMode="auto">
          <a:xfrm>
            <a:off x="8448537" y="3763072"/>
            <a:ext cx="139700" cy="119063"/>
          </a:xfrm>
          <a:prstGeom prst="ellipse">
            <a:avLst/>
          </a:prstGeom>
          <a:solidFill>
            <a:schemeClr val="tx1"/>
          </a:solidFill>
          <a:ln w="38100" cap="flat" cmpd="sng" algn="ctr">
            <a:solidFill>
              <a:schemeClr val="tx1">
                <a:lumMod val="85000"/>
                <a:lumOff val="1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spAutoFit/>
          </a:bodyPr>
          <a:lstStyle/>
          <a:p>
            <a:pPr algn="ctr" fontAlgn="auto">
              <a:spcBef>
                <a:spcPct val="50000"/>
              </a:spcBef>
              <a:spcAft>
                <a:spcPts val="0"/>
              </a:spcAft>
              <a:defRPr/>
            </a:pPr>
            <a:endParaRPr lang="fr-FR" b="1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17142190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66</TotalTime>
  <Words>396</Words>
  <Application>Microsoft Office PowerPoint</Application>
  <PresentationFormat>Affichage à l'écran (4:3)</PresentationFormat>
  <Paragraphs>101</Paragraphs>
  <Slides>3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4" baseType="lpstr">
      <vt:lpstr>Thème Office</vt:lpstr>
      <vt:lpstr>Présentation PowerPoint</vt:lpstr>
      <vt:lpstr>Présentation PowerPoint</vt:lpstr>
      <vt:lpstr>Présentation PowerPoint</vt:lpstr>
    </vt:vector>
  </TitlesOfParts>
  <Company>CHU DE GRENOBLE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Ly , Bounnareth</dc:creator>
  <cp:lastModifiedBy>raphael.ruano</cp:lastModifiedBy>
  <cp:revision>5</cp:revision>
  <dcterms:created xsi:type="dcterms:W3CDTF">2016-06-08T11:19:14Z</dcterms:created>
  <dcterms:modified xsi:type="dcterms:W3CDTF">2017-04-21T18:02:43Z</dcterms:modified>
</cp:coreProperties>
</file>

<file path=docProps/thumbnail.jpeg>
</file>